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Poppins" panose="00000500000000000000" pitchFamily="2" charset="0"/>
      <p:regular r:id="rId21"/>
      <p:bold r:id="rId22"/>
      <p:italic r:id="rId23"/>
      <p:boldItalic r:id="rId24"/>
    </p:embeddedFont>
    <p:embeddedFont>
      <p:font typeface="Poppins Bold" panose="00000800000000000000" pitchFamily="2" charset="0"/>
      <p:regular r:id="rId25"/>
      <p:bold r:id="rId26"/>
    </p:embeddedFont>
    <p:embeddedFont>
      <p:font typeface="Poppins Heavy" panose="020B0604020202020204" charset="0"/>
      <p:regular r:id="rId27"/>
    </p:embeddedFont>
    <p:embeddedFont>
      <p:font typeface="Poppins Italics" panose="020B0604020202020204" charset="0"/>
      <p:regular r:id="rId28"/>
    </p:embeddedFont>
    <p:embeddedFont>
      <p:font typeface="Poppins Medium" panose="00000600000000000000" pitchFamily="2" charset="0"/>
      <p:regular r:id="rId29"/>
      <p:italic r:id="rId30"/>
    </p:embeddedFont>
    <p:embeddedFont>
      <p:font typeface="Poppins Semi-Bold" panose="020B0604020202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svg"/><Relationship Id="rId5" Type="http://schemas.openxmlformats.org/officeDocument/2006/relationships/image" Target="../media/image50.svg"/><Relationship Id="rId4" Type="http://schemas.openxmlformats.org/officeDocument/2006/relationships/image" Target="../media/image49.sv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0447" r="-9386" b="-9313"/>
            </a:stretch>
          </a:blipFill>
        </p:spPr>
      </p:sp>
      <p:grpSp>
        <p:nvGrpSpPr>
          <p:cNvPr id="3" name="Group 3"/>
          <p:cNvGrpSpPr/>
          <p:nvPr/>
        </p:nvGrpSpPr>
        <p:grpSpPr>
          <a:xfrm>
            <a:off x="-526220" y="7835188"/>
            <a:ext cx="19306468" cy="2884412"/>
            <a:chOff x="0" y="0"/>
            <a:chExt cx="5084831" cy="759680"/>
          </a:xfrm>
        </p:grpSpPr>
        <p:sp>
          <p:nvSpPr>
            <p:cNvPr id="4" name="Freeform 4"/>
            <p:cNvSpPr/>
            <p:nvPr/>
          </p:nvSpPr>
          <p:spPr>
            <a:xfrm>
              <a:off x="0" y="0"/>
              <a:ext cx="5084831" cy="759680"/>
            </a:xfrm>
            <a:custGeom>
              <a:avLst/>
              <a:gdLst/>
              <a:ahLst/>
              <a:cxnLst/>
              <a:rect l="l" t="t" r="r" b="b"/>
              <a:pathLst>
                <a:path w="5084831" h="759680">
                  <a:moveTo>
                    <a:pt x="4411" y="0"/>
                  </a:moveTo>
                  <a:lnTo>
                    <a:pt x="5080420" y="0"/>
                  </a:lnTo>
                  <a:cubicBezTo>
                    <a:pt x="5082856" y="0"/>
                    <a:pt x="5084831" y="1975"/>
                    <a:pt x="5084831" y="4411"/>
                  </a:cubicBezTo>
                  <a:lnTo>
                    <a:pt x="5084831" y="755269"/>
                  </a:lnTo>
                  <a:cubicBezTo>
                    <a:pt x="5084831" y="757706"/>
                    <a:pt x="5082856" y="759680"/>
                    <a:pt x="5080420" y="759680"/>
                  </a:cubicBezTo>
                  <a:lnTo>
                    <a:pt x="4411" y="759680"/>
                  </a:lnTo>
                  <a:cubicBezTo>
                    <a:pt x="1975" y="759680"/>
                    <a:pt x="0" y="757706"/>
                    <a:pt x="0" y="755269"/>
                  </a:cubicBezTo>
                  <a:lnTo>
                    <a:pt x="0" y="4411"/>
                  </a:lnTo>
                  <a:cubicBezTo>
                    <a:pt x="0" y="1975"/>
                    <a:pt x="1975" y="0"/>
                    <a:pt x="4411" y="0"/>
                  </a:cubicBezTo>
                  <a:close/>
                </a:path>
              </a:pathLst>
            </a:custGeom>
            <a:solidFill>
              <a:srgbClr val="FFFFFF"/>
            </a:solidFill>
          </p:spPr>
        </p:sp>
        <p:sp>
          <p:nvSpPr>
            <p:cNvPr id="5" name="TextBox 5"/>
            <p:cNvSpPr txBox="1"/>
            <p:nvPr/>
          </p:nvSpPr>
          <p:spPr>
            <a:xfrm>
              <a:off x="0" y="-38100"/>
              <a:ext cx="5084831" cy="79778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8352149" y="4883568"/>
            <a:ext cx="8907151" cy="4557631"/>
            <a:chOff x="0" y="0"/>
            <a:chExt cx="1471960" cy="753176"/>
          </a:xfrm>
        </p:grpSpPr>
        <p:sp>
          <p:nvSpPr>
            <p:cNvPr id="7" name="Freeform 7"/>
            <p:cNvSpPr/>
            <p:nvPr/>
          </p:nvSpPr>
          <p:spPr>
            <a:xfrm>
              <a:off x="0" y="0"/>
              <a:ext cx="1471960" cy="753176"/>
            </a:xfrm>
            <a:custGeom>
              <a:avLst/>
              <a:gdLst/>
              <a:ahLst/>
              <a:cxnLst/>
              <a:rect l="l" t="t" r="r" b="b"/>
              <a:pathLst>
                <a:path w="1471960" h="753176">
                  <a:moveTo>
                    <a:pt x="21730" y="0"/>
                  </a:moveTo>
                  <a:lnTo>
                    <a:pt x="1450231" y="0"/>
                  </a:lnTo>
                  <a:cubicBezTo>
                    <a:pt x="1455994" y="0"/>
                    <a:pt x="1461521" y="2289"/>
                    <a:pt x="1465596" y="6364"/>
                  </a:cubicBezTo>
                  <a:cubicBezTo>
                    <a:pt x="1469671" y="10439"/>
                    <a:pt x="1471960" y="15966"/>
                    <a:pt x="1471960" y="21730"/>
                  </a:cubicBezTo>
                  <a:lnTo>
                    <a:pt x="1471960" y="731447"/>
                  </a:lnTo>
                  <a:cubicBezTo>
                    <a:pt x="1471960" y="743447"/>
                    <a:pt x="1462232" y="753176"/>
                    <a:pt x="1450231" y="753176"/>
                  </a:cubicBezTo>
                  <a:lnTo>
                    <a:pt x="21730" y="753176"/>
                  </a:lnTo>
                  <a:cubicBezTo>
                    <a:pt x="9729" y="753176"/>
                    <a:pt x="0" y="743447"/>
                    <a:pt x="0" y="731447"/>
                  </a:cubicBezTo>
                  <a:lnTo>
                    <a:pt x="0" y="21730"/>
                  </a:lnTo>
                  <a:cubicBezTo>
                    <a:pt x="0" y="9729"/>
                    <a:pt x="9729" y="0"/>
                    <a:pt x="21730" y="0"/>
                  </a:cubicBezTo>
                  <a:close/>
                </a:path>
              </a:pathLst>
            </a:custGeom>
            <a:blipFill>
              <a:blip r:embed="rId3"/>
              <a:stretch>
                <a:fillRect l="-9212" t="-47774" b="-119024"/>
              </a:stretch>
            </a:blipFill>
          </p:spPr>
        </p:sp>
      </p:grpSp>
      <p:sp>
        <p:nvSpPr>
          <p:cNvPr id="8" name="TextBox 8"/>
          <p:cNvSpPr txBox="1"/>
          <p:nvPr/>
        </p:nvSpPr>
        <p:spPr>
          <a:xfrm>
            <a:off x="1028700" y="1932958"/>
            <a:ext cx="16230600" cy="2336955"/>
          </a:xfrm>
          <a:prstGeom prst="rect">
            <a:avLst/>
          </a:prstGeom>
        </p:spPr>
        <p:txBody>
          <a:bodyPr lIns="0" tIns="0" rIns="0" bIns="0" rtlCol="0" anchor="t">
            <a:spAutoFit/>
          </a:bodyPr>
          <a:lstStyle/>
          <a:p>
            <a:pPr algn="l">
              <a:lnSpc>
                <a:spcPts val="18191"/>
              </a:lnSpc>
              <a:spcBef>
                <a:spcPct val="0"/>
              </a:spcBef>
            </a:pPr>
            <a:r>
              <a:rPr lang="en-US" sz="12993" b="1">
                <a:solidFill>
                  <a:srgbClr val="FFFFFF"/>
                </a:solidFill>
                <a:latin typeface="Poppins Heavy"/>
                <a:ea typeface="Poppins Heavy"/>
                <a:cs typeface="Poppins Heavy"/>
                <a:sym typeface="Poppins Heavy"/>
              </a:rPr>
              <a:t>COMPANY PROFILE</a:t>
            </a:r>
          </a:p>
        </p:txBody>
      </p:sp>
      <p:sp>
        <p:nvSpPr>
          <p:cNvPr id="9" name="TextBox 9"/>
          <p:cNvSpPr txBox="1"/>
          <p:nvPr/>
        </p:nvSpPr>
        <p:spPr>
          <a:xfrm>
            <a:off x="1232002" y="4184188"/>
            <a:ext cx="5593591" cy="1148587"/>
          </a:xfrm>
          <a:prstGeom prst="rect">
            <a:avLst/>
          </a:prstGeom>
        </p:spPr>
        <p:txBody>
          <a:bodyPr lIns="0" tIns="0" rIns="0" bIns="0" rtlCol="0" anchor="t">
            <a:spAutoFit/>
          </a:bodyPr>
          <a:lstStyle/>
          <a:p>
            <a:pPr algn="l">
              <a:lnSpc>
                <a:spcPts val="4564"/>
              </a:lnSpc>
            </a:pPr>
            <a:r>
              <a:rPr lang="en-US" sz="3260" b="1" spc="65">
                <a:solidFill>
                  <a:srgbClr val="FFC300"/>
                </a:solidFill>
                <a:latin typeface="Poppins Medium"/>
                <a:ea typeface="Poppins Medium"/>
                <a:cs typeface="Poppins Medium"/>
                <a:sym typeface="Poppins Medium"/>
              </a:rPr>
              <a:t>ALU GEN ALUMINIUM AND GLASS SOLUTIONS</a:t>
            </a:r>
          </a:p>
        </p:txBody>
      </p:sp>
      <p:sp>
        <p:nvSpPr>
          <p:cNvPr id="10" name="TextBox 10"/>
          <p:cNvSpPr txBox="1"/>
          <p:nvPr/>
        </p:nvSpPr>
        <p:spPr>
          <a:xfrm>
            <a:off x="16269640" y="962025"/>
            <a:ext cx="989660" cy="375285"/>
          </a:xfrm>
          <a:prstGeom prst="rect">
            <a:avLst/>
          </a:prstGeom>
        </p:spPr>
        <p:txBody>
          <a:bodyPr lIns="0" tIns="0" rIns="0" bIns="0" rtlCol="0" anchor="t">
            <a:spAutoFit/>
          </a:bodyPr>
          <a:lstStyle/>
          <a:p>
            <a:pPr algn="ctr">
              <a:lnSpc>
                <a:spcPts val="2940"/>
              </a:lnSpc>
            </a:pPr>
            <a:r>
              <a:rPr lang="en-US" sz="2100" spc="42">
                <a:solidFill>
                  <a:srgbClr val="FFFFFF"/>
                </a:solidFill>
                <a:latin typeface="Poppins"/>
                <a:ea typeface="Poppins"/>
                <a:cs typeface="Poppins"/>
                <a:sym typeface="Poppins"/>
              </a:rPr>
              <a:t>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696" b="-7696"/>
            </a:stretch>
          </a:blipFill>
        </p:spPr>
      </p:sp>
      <p:grpSp>
        <p:nvGrpSpPr>
          <p:cNvPr id="3" name="Group 3"/>
          <p:cNvGrpSpPr/>
          <p:nvPr/>
        </p:nvGrpSpPr>
        <p:grpSpPr>
          <a:xfrm>
            <a:off x="1028700" y="3752467"/>
            <a:ext cx="8115300" cy="2333356"/>
            <a:chOff x="0" y="0"/>
            <a:chExt cx="2544036" cy="731475"/>
          </a:xfrm>
        </p:grpSpPr>
        <p:sp>
          <p:nvSpPr>
            <p:cNvPr id="4" name="Freeform 4"/>
            <p:cNvSpPr/>
            <p:nvPr/>
          </p:nvSpPr>
          <p:spPr>
            <a:xfrm>
              <a:off x="0" y="0"/>
              <a:ext cx="2544036" cy="731475"/>
            </a:xfrm>
            <a:custGeom>
              <a:avLst/>
              <a:gdLst/>
              <a:ahLst/>
              <a:cxnLst/>
              <a:rect l="l" t="t" r="r" b="b"/>
              <a:pathLst>
                <a:path w="2544036" h="731475">
                  <a:moveTo>
                    <a:pt x="25758" y="0"/>
                  </a:moveTo>
                  <a:lnTo>
                    <a:pt x="2518278" y="0"/>
                  </a:lnTo>
                  <a:cubicBezTo>
                    <a:pt x="2525110" y="0"/>
                    <a:pt x="2531661" y="2714"/>
                    <a:pt x="2536492" y="7544"/>
                  </a:cubicBezTo>
                  <a:cubicBezTo>
                    <a:pt x="2541322" y="12375"/>
                    <a:pt x="2544036" y="18926"/>
                    <a:pt x="2544036" y="25758"/>
                  </a:cubicBezTo>
                  <a:lnTo>
                    <a:pt x="2544036" y="705718"/>
                  </a:lnTo>
                  <a:cubicBezTo>
                    <a:pt x="2544036" y="712549"/>
                    <a:pt x="2541322" y="719100"/>
                    <a:pt x="2536492" y="723931"/>
                  </a:cubicBezTo>
                  <a:cubicBezTo>
                    <a:pt x="2531661" y="728762"/>
                    <a:pt x="2525110" y="731475"/>
                    <a:pt x="2518278" y="731475"/>
                  </a:cubicBezTo>
                  <a:lnTo>
                    <a:pt x="25758" y="731475"/>
                  </a:lnTo>
                  <a:cubicBezTo>
                    <a:pt x="18926" y="731475"/>
                    <a:pt x="12375" y="728762"/>
                    <a:pt x="7544" y="723931"/>
                  </a:cubicBezTo>
                  <a:cubicBezTo>
                    <a:pt x="2714" y="719100"/>
                    <a:pt x="0" y="712549"/>
                    <a:pt x="0" y="705718"/>
                  </a:cubicBezTo>
                  <a:lnTo>
                    <a:pt x="0" y="25758"/>
                  </a:lnTo>
                  <a:cubicBezTo>
                    <a:pt x="0" y="18926"/>
                    <a:pt x="2714" y="12375"/>
                    <a:pt x="7544" y="7544"/>
                  </a:cubicBezTo>
                  <a:cubicBezTo>
                    <a:pt x="12375" y="2714"/>
                    <a:pt x="18926" y="0"/>
                    <a:pt x="25758" y="0"/>
                  </a:cubicBezTo>
                  <a:close/>
                </a:path>
              </a:pathLst>
            </a:custGeom>
            <a:solidFill>
              <a:srgbClr val="FFFFFF"/>
            </a:solidFill>
          </p:spPr>
        </p:sp>
        <p:sp>
          <p:nvSpPr>
            <p:cNvPr id="5" name="TextBox 5"/>
            <p:cNvSpPr txBox="1"/>
            <p:nvPr/>
          </p:nvSpPr>
          <p:spPr>
            <a:xfrm>
              <a:off x="0" y="-38100"/>
              <a:ext cx="2544036" cy="769575"/>
            </a:xfrm>
            <a:prstGeom prst="rect">
              <a:avLst/>
            </a:prstGeom>
          </p:spPr>
          <p:txBody>
            <a:bodyPr lIns="50800" tIns="50800" rIns="50800" bIns="50800" rtlCol="0" anchor="ctr"/>
            <a:lstStyle/>
            <a:p>
              <a:pPr marL="0" lvl="0" indent="0" algn="ctr">
                <a:lnSpc>
                  <a:spcPts val="2659"/>
                </a:lnSpc>
              </a:pPr>
              <a:endParaRPr/>
            </a:p>
          </p:txBody>
        </p:sp>
      </p:grpSp>
      <p:grpSp>
        <p:nvGrpSpPr>
          <p:cNvPr id="6" name="Group 6"/>
          <p:cNvGrpSpPr/>
          <p:nvPr/>
        </p:nvGrpSpPr>
        <p:grpSpPr>
          <a:xfrm>
            <a:off x="1028700" y="6528509"/>
            <a:ext cx="8115300" cy="2333356"/>
            <a:chOff x="0" y="0"/>
            <a:chExt cx="2544036" cy="731475"/>
          </a:xfrm>
        </p:grpSpPr>
        <p:sp>
          <p:nvSpPr>
            <p:cNvPr id="7" name="Freeform 7"/>
            <p:cNvSpPr/>
            <p:nvPr/>
          </p:nvSpPr>
          <p:spPr>
            <a:xfrm>
              <a:off x="0" y="0"/>
              <a:ext cx="2544036" cy="731475"/>
            </a:xfrm>
            <a:custGeom>
              <a:avLst/>
              <a:gdLst/>
              <a:ahLst/>
              <a:cxnLst/>
              <a:rect l="l" t="t" r="r" b="b"/>
              <a:pathLst>
                <a:path w="2544036" h="731475">
                  <a:moveTo>
                    <a:pt x="25758" y="0"/>
                  </a:moveTo>
                  <a:lnTo>
                    <a:pt x="2518278" y="0"/>
                  </a:lnTo>
                  <a:cubicBezTo>
                    <a:pt x="2525110" y="0"/>
                    <a:pt x="2531661" y="2714"/>
                    <a:pt x="2536492" y="7544"/>
                  </a:cubicBezTo>
                  <a:cubicBezTo>
                    <a:pt x="2541322" y="12375"/>
                    <a:pt x="2544036" y="18926"/>
                    <a:pt x="2544036" y="25758"/>
                  </a:cubicBezTo>
                  <a:lnTo>
                    <a:pt x="2544036" y="705718"/>
                  </a:lnTo>
                  <a:cubicBezTo>
                    <a:pt x="2544036" y="712549"/>
                    <a:pt x="2541322" y="719100"/>
                    <a:pt x="2536492" y="723931"/>
                  </a:cubicBezTo>
                  <a:cubicBezTo>
                    <a:pt x="2531661" y="728762"/>
                    <a:pt x="2525110" y="731475"/>
                    <a:pt x="2518278" y="731475"/>
                  </a:cubicBezTo>
                  <a:lnTo>
                    <a:pt x="25758" y="731475"/>
                  </a:lnTo>
                  <a:cubicBezTo>
                    <a:pt x="18926" y="731475"/>
                    <a:pt x="12375" y="728762"/>
                    <a:pt x="7544" y="723931"/>
                  </a:cubicBezTo>
                  <a:cubicBezTo>
                    <a:pt x="2714" y="719100"/>
                    <a:pt x="0" y="712549"/>
                    <a:pt x="0" y="705718"/>
                  </a:cubicBezTo>
                  <a:lnTo>
                    <a:pt x="0" y="25758"/>
                  </a:lnTo>
                  <a:cubicBezTo>
                    <a:pt x="0" y="18926"/>
                    <a:pt x="2714" y="12375"/>
                    <a:pt x="7544" y="7544"/>
                  </a:cubicBezTo>
                  <a:cubicBezTo>
                    <a:pt x="12375" y="2714"/>
                    <a:pt x="18926" y="0"/>
                    <a:pt x="25758" y="0"/>
                  </a:cubicBezTo>
                  <a:close/>
                </a:path>
              </a:pathLst>
            </a:custGeom>
            <a:solidFill>
              <a:srgbClr val="FFFFFF"/>
            </a:solidFill>
          </p:spPr>
        </p:sp>
        <p:sp>
          <p:nvSpPr>
            <p:cNvPr id="8" name="TextBox 8"/>
            <p:cNvSpPr txBox="1"/>
            <p:nvPr/>
          </p:nvSpPr>
          <p:spPr>
            <a:xfrm>
              <a:off x="0" y="-38100"/>
              <a:ext cx="2544036" cy="769575"/>
            </a:xfrm>
            <a:prstGeom prst="rect">
              <a:avLst/>
            </a:prstGeom>
          </p:spPr>
          <p:txBody>
            <a:bodyPr lIns="50800" tIns="50800" rIns="50800" bIns="50800" rtlCol="0" anchor="ctr"/>
            <a:lstStyle/>
            <a:p>
              <a:pPr marL="0" lvl="0" indent="0" algn="ctr">
                <a:lnSpc>
                  <a:spcPts val="2659"/>
                </a:lnSpc>
              </a:pPr>
              <a:endParaRPr/>
            </a:p>
          </p:txBody>
        </p:sp>
      </p:grpSp>
      <p:grpSp>
        <p:nvGrpSpPr>
          <p:cNvPr id="9" name="Group 9"/>
          <p:cNvGrpSpPr/>
          <p:nvPr/>
        </p:nvGrpSpPr>
        <p:grpSpPr>
          <a:xfrm>
            <a:off x="9440431" y="-838362"/>
            <a:ext cx="11002150" cy="11857065"/>
            <a:chOff x="0" y="0"/>
            <a:chExt cx="969140" cy="1044447"/>
          </a:xfrm>
        </p:grpSpPr>
        <p:sp>
          <p:nvSpPr>
            <p:cNvPr id="10" name="Freeform 10"/>
            <p:cNvSpPr/>
            <p:nvPr/>
          </p:nvSpPr>
          <p:spPr>
            <a:xfrm>
              <a:off x="0" y="0"/>
              <a:ext cx="969140" cy="1044447"/>
            </a:xfrm>
            <a:custGeom>
              <a:avLst/>
              <a:gdLst/>
              <a:ahLst/>
              <a:cxnLst/>
              <a:rect l="l" t="t" r="r" b="b"/>
              <a:pathLst>
                <a:path w="969140" h="1044447">
                  <a:moveTo>
                    <a:pt x="203200" y="0"/>
                  </a:moveTo>
                  <a:lnTo>
                    <a:pt x="969140" y="0"/>
                  </a:lnTo>
                  <a:lnTo>
                    <a:pt x="765940" y="1044447"/>
                  </a:lnTo>
                  <a:lnTo>
                    <a:pt x="0" y="1044447"/>
                  </a:lnTo>
                  <a:lnTo>
                    <a:pt x="203200" y="0"/>
                  </a:lnTo>
                  <a:close/>
                </a:path>
              </a:pathLst>
            </a:custGeom>
            <a:blipFill>
              <a:blip r:embed="rId3"/>
              <a:stretch>
                <a:fillRect t="-21" b="-21"/>
              </a:stretch>
            </a:blipFill>
          </p:spPr>
        </p:sp>
      </p:grpSp>
      <p:sp>
        <p:nvSpPr>
          <p:cNvPr id="11" name="TextBox 11"/>
          <p:cNvSpPr txBox="1"/>
          <p:nvPr/>
        </p:nvSpPr>
        <p:spPr>
          <a:xfrm>
            <a:off x="1038225" y="1274999"/>
            <a:ext cx="7726785" cy="1941031"/>
          </a:xfrm>
          <a:prstGeom prst="rect">
            <a:avLst/>
          </a:prstGeom>
        </p:spPr>
        <p:txBody>
          <a:bodyPr lIns="0" tIns="0" rIns="0" bIns="0" rtlCol="0" anchor="t">
            <a:spAutoFit/>
          </a:bodyPr>
          <a:lstStyle/>
          <a:p>
            <a:pPr marL="0" lvl="0" indent="0" algn="l">
              <a:lnSpc>
                <a:spcPts val="7396"/>
              </a:lnSpc>
            </a:pPr>
            <a:r>
              <a:rPr lang="en-US" sz="6603" b="1">
                <a:solidFill>
                  <a:srgbClr val="F7FBFF"/>
                </a:solidFill>
                <a:latin typeface="Poppins Heavy"/>
                <a:ea typeface="Poppins Heavy"/>
                <a:cs typeface="Poppins Heavy"/>
                <a:sym typeface="Poppins Heavy"/>
              </a:rPr>
              <a:t>COLOURS &amp; GLASS OPTIONS</a:t>
            </a:r>
          </a:p>
        </p:txBody>
      </p:sp>
      <p:sp>
        <p:nvSpPr>
          <p:cNvPr id="12" name="TextBox 12"/>
          <p:cNvSpPr txBox="1"/>
          <p:nvPr/>
        </p:nvSpPr>
        <p:spPr>
          <a:xfrm>
            <a:off x="1400175" y="4133850"/>
            <a:ext cx="6867525" cy="1897380"/>
          </a:xfrm>
          <a:prstGeom prst="rect">
            <a:avLst/>
          </a:prstGeom>
        </p:spPr>
        <p:txBody>
          <a:bodyPr lIns="0" tIns="0" rIns="0" bIns="0" rtlCol="0" anchor="t">
            <a:spAutoFit/>
          </a:bodyPr>
          <a:lstStyle/>
          <a:p>
            <a:pPr marL="0" lvl="0" indent="0" algn="l">
              <a:lnSpc>
                <a:spcPts val="2520"/>
              </a:lnSpc>
              <a:spcBef>
                <a:spcPct val="0"/>
              </a:spcBef>
            </a:pPr>
            <a:r>
              <a:rPr lang="en-US" sz="1800" b="1" u="none" strike="noStrike">
                <a:solidFill>
                  <a:srgbClr val="003566"/>
                </a:solidFill>
                <a:latin typeface="Poppins Bold"/>
                <a:ea typeface="Poppins Bold"/>
                <a:cs typeface="Poppins Bold"/>
                <a:sym typeface="Poppins Bold"/>
              </a:rPr>
              <a:t>COLOUR FINISHES</a:t>
            </a:r>
          </a:p>
          <a:p>
            <a:pPr marL="0" lvl="0" indent="0" algn="l">
              <a:lnSpc>
                <a:spcPts val="2520"/>
              </a:lnSpc>
              <a:spcBef>
                <a:spcPct val="0"/>
              </a:spcBef>
            </a:pPr>
            <a:r>
              <a:rPr lang="en-US" sz="1800" b="1" u="none" strike="noStrike">
                <a:solidFill>
                  <a:srgbClr val="003566"/>
                </a:solidFill>
                <a:latin typeface="Poppins Bold"/>
                <a:ea typeface="Poppins Bold"/>
                <a:cs typeface="Poppins Bold"/>
                <a:sym typeface="Poppins Bold"/>
              </a:rPr>
              <a:t>Charcoal </a:t>
            </a:r>
            <a:r>
              <a:rPr lang="en-US" sz="1800" u="none" strike="noStrike">
                <a:solidFill>
                  <a:srgbClr val="003566"/>
                </a:solidFill>
                <a:latin typeface="Poppins"/>
                <a:ea typeface="Poppins"/>
                <a:cs typeface="Poppins"/>
                <a:sym typeface="Poppins"/>
              </a:rPr>
              <a:t> |  </a:t>
            </a:r>
            <a:r>
              <a:rPr lang="en-US" sz="1800" b="1" u="none" strike="noStrike">
                <a:solidFill>
                  <a:srgbClr val="003566"/>
                </a:solidFill>
                <a:latin typeface="Poppins Bold"/>
                <a:ea typeface="Poppins Bold"/>
                <a:cs typeface="Poppins Bold"/>
                <a:sym typeface="Poppins Bold"/>
              </a:rPr>
              <a:t>Black</a:t>
            </a:r>
            <a:r>
              <a:rPr lang="en-US" sz="1800" u="none" strike="noStrike">
                <a:solidFill>
                  <a:srgbClr val="003566"/>
                </a:solidFill>
                <a:latin typeface="Poppins"/>
                <a:ea typeface="Poppins"/>
                <a:cs typeface="Poppins"/>
                <a:sym typeface="Poppins"/>
              </a:rPr>
              <a:t>  |  </a:t>
            </a:r>
            <a:r>
              <a:rPr lang="en-US" sz="1800" b="1" u="none" strike="noStrike">
                <a:solidFill>
                  <a:srgbClr val="003566"/>
                </a:solidFill>
                <a:latin typeface="Poppins Bold"/>
                <a:ea typeface="Poppins Bold"/>
                <a:cs typeface="Poppins Bold"/>
                <a:sym typeface="Poppins Bold"/>
              </a:rPr>
              <a:t>Bronze</a:t>
            </a:r>
            <a:r>
              <a:rPr lang="en-US" sz="1800" u="none" strike="noStrike">
                <a:solidFill>
                  <a:srgbClr val="003566"/>
                </a:solidFill>
                <a:latin typeface="Poppins"/>
                <a:ea typeface="Poppins"/>
                <a:cs typeface="Poppins"/>
                <a:sym typeface="Poppins"/>
              </a:rPr>
              <a:t>  |  </a:t>
            </a:r>
            <a:r>
              <a:rPr lang="en-US" sz="1800" b="1" u="none" strike="noStrike">
                <a:solidFill>
                  <a:srgbClr val="003566"/>
                </a:solidFill>
                <a:latin typeface="Poppins Bold"/>
                <a:ea typeface="Poppins Bold"/>
                <a:cs typeface="Poppins Bold"/>
                <a:sym typeface="Poppins Bold"/>
              </a:rPr>
              <a:t>White </a:t>
            </a:r>
            <a:r>
              <a:rPr lang="en-US" sz="1800" u="none" strike="noStrike">
                <a:solidFill>
                  <a:srgbClr val="003566"/>
                </a:solidFill>
                <a:latin typeface="Poppins"/>
                <a:ea typeface="Poppins"/>
                <a:cs typeface="Poppins"/>
                <a:sym typeface="Poppins"/>
              </a:rPr>
              <a:t> |  </a:t>
            </a:r>
            <a:r>
              <a:rPr lang="en-US" sz="1800" b="1" u="none" strike="noStrike">
                <a:solidFill>
                  <a:srgbClr val="003566"/>
                </a:solidFill>
                <a:latin typeface="Poppins Bold"/>
                <a:ea typeface="Poppins Bold"/>
                <a:cs typeface="Poppins Bold"/>
                <a:sym typeface="Poppins Bold"/>
              </a:rPr>
              <a:t>Custom Colours</a:t>
            </a:r>
          </a:p>
          <a:p>
            <a:pPr marL="0" lvl="0" indent="0" algn="l">
              <a:lnSpc>
                <a:spcPts val="2520"/>
              </a:lnSpc>
              <a:spcBef>
                <a:spcPct val="0"/>
              </a:spcBef>
            </a:pPr>
            <a:r>
              <a:rPr lang="en-US" sz="1800" u="none" strike="noStrike">
                <a:solidFill>
                  <a:srgbClr val="003566"/>
                </a:solidFill>
                <a:latin typeface="Poppins"/>
                <a:ea typeface="Poppins"/>
                <a:cs typeface="Poppins"/>
                <a:sym typeface="Poppins"/>
              </a:rPr>
              <a:t>All frames are premium powder-coated to estate-approved specifications, ensuring durability and a flawless finish that complements modern architectural styles.</a:t>
            </a:r>
          </a:p>
          <a:p>
            <a:pPr marL="0" lvl="0" indent="0" algn="l">
              <a:lnSpc>
                <a:spcPts val="2520"/>
              </a:lnSpc>
              <a:spcBef>
                <a:spcPct val="0"/>
              </a:spcBef>
            </a:pPr>
            <a:endParaRPr lang="en-US" sz="1800" u="none" strike="noStrike">
              <a:solidFill>
                <a:srgbClr val="003566"/>
              </a:solidFill>
              <a:latin typeface="Poppins"/>
              <a:ea typeface="Poppins"/>
              <a:cs typeface="Poppins"/>
              <a:sym typeface="Poppins"/>
            </a:endParaRPr>
          </a:p>
        </p:txBody>
      </p:sp>
      <p:sp>
        <p:nvSpPr>
          <p:cNvPr id="13" name="TextBox 13"/>
          <p:cNvSpPr txBox="1"/>
          <p:nvPr/>
        </p:nvSpPr>
        <p:spPr>
          <a:xfrm>
            <a:off x="1396744" y="6924468"/>
            <a:ext cx="6864810" cy="1897380"/>
          </a:xfrm>
          <a:prstGeom prst="rect">
            <a:avLst/>
          </a:prstGeom>
        </p:spPr>
        <p:txBody>
          <a:bodyPr lIns="0" tIns="0" rIns="0" bIns="0" rtlCol="0" anchor="t">
            <a:spAutoFit/>
          </a:bodyPr>
          <a:lstStyle/>
          <a:p>
            <a:pPr marL="0" lvl="0" indent="0" algn="l">
              <a:lnSpc>
                <a:spcPts val="2520"/>
              </a:lnSpc>
            </a:pPr>
            <a:r>
              <a:rPr lang="en-US" sz="1800" b="1">
                <a:solidFill>
                  <a:srgbClr val="003566"/>
                </a:solidFill>
                <a:latin typeface="Poppins Bold"/>
                <a:ea typeface="Poppins Bold"/>
                <a:cs typeface="Poppins Bold"/>
                <a:sym typeface="Poppins Bold"/>
              </a:rPr>
              <a:t>GLASS OPTIONS</a:t>
            </a:r>
          </a:p>
          <a:p>
            <a:pPr marL="0" lvl="0" indent="0" algn="l">
              <a:lnSpc>
                <a:spcPts val="2520"/>
              </a:lnSpc>
            </a:pPr>
            <a:r>
              <a:rPr lang="en-US" sz="1800">
                <a:solidFill>
                  <a:srgbClr val="003566"/>
                </a:solidFill>
                <a:latin typeface="Poppins"/>
                <a:ea typeface="Poppins"/>
                <a:cs typeface="Poppins"/>
                <a:sym typeface="Poppins"/>
              </a:rPr>
              <a:t>• Laminated Glass — safety and acoustic performance</a:t>
            </a:r>
          </a:p>
          <a:p>
            <a:pPr marL="0" lvl="0" indent="0" algn="l">
              <a:lnSpc>
                <a:spcPts val="2520"/>
              </a:lnSpc>
            </a:pPr>
            <a:r>
              <a:rPr lang="en-US" sz="1800">
                <a:solidFill>
                  <a:srgbClr val="003566"/>
                </a:solidFill>
                <a:latin typeface="Poppins"/>
                <a:ea typeface="Poppins"/>
                <a:cs typeface="Poppins"/>
                <a:sym typeface="Poppins"/>
              </a:rPr>
              <a:t>• Toughened Glass — high-impact strength and safety</a:t>
            </a:r>
          </a:p>
          <a:p>
            <a:pPr marL="0" lvl="0" indent="0" algn="l">
              <a:lnSpc>
                <a:spcPts val="2520"/>
              </a:lnSpc>
            </a:pPr>
            <a:r>
              <a:rPr lang="en-US" sz="1800">
                <a:solidFill>
                  <a:srgbClr val="003566"/>
                </a:solidFill>
                <a:latin typeface="Poppins"/>
                <a:ea typeface="Poppins"/>
                <a:cs typeface="Poppins"/>
                <a:sym typeface="Poppins"/>
              </a:rPr>
              <a:t>• Double Glazing — superior thermal insulation</a:t>
            </a:r>
          </a:p>
          <a:p>
            <a:pPr marL="0" lvl="0" indent="0" algn="l">
              <a:lnSpc>
                <a:spcPts val="2520"/>
              </a:lnSpc>
            </a:pPr>
            <a:r>
              <a:rPr lang="en-US" sz="1800">
                <a:solidFill>
                  <a:srgbClr val="003566"/>
                </a:solidFill>
                <a:latin typeface="Poppins"/>
                <a:ea typeface="Poppins"/>
                <a:cs typeface="Poppins"/>
                <a:sym typeface="Poppins"/>
              </a:rPr>
              <a:t>• Low-E Energy-Efficient Glass — reduced heat transfer, lower energy costs</a:t>
            </a:r>
          </a:p>
        </p:txBody>
      </p:sp>
      <p:sp>
        <p:nvSpPr>
          <p:cNvPr id="14" name="TextBox 14"/>
          <p:cNvSpPr txBox="1"/>
          <p:nvPr/>
        </p:nvSpPr>
        <p:spPr>
          <a:xfrm>
            <a:off x="1028700" y="10096500"/>
            <a:ext cx="1714500" cy="259715"/>
          </a:xfrm>
          <a:prstGeom prst="rect">
            <a:avLst/>
          </a:prstGeom>
        </p:spPr>
        <p:txBody>
          <a:bodyPr lIns="0" tIns="0" rIns="0" bIns="0" rtlCol="0" anchor="t">
            <a:spAutoFit/>
          </a:bodyPr>
          <a:lstStyle/>
          <a:p>
            <a:pPr marL="0" lvl="0" indent="0" algn="ctr">
              <a:lnSpc>
                <a:spcPts val="1960"/>
              </a:lnSpc>
              <a:spcBef>
                <a:spcPct val="0"/>
              </a:spcBef>
            </a:pPr>
            <a:r>
              <a:rPr lang="en-US" sz="1400" u="none" strike="noStrike">
                <a:solidFill>
                  <a:srgbClr val="F7FBFF"/>
                </a:solidFill>
                <a:latin typeface="Poppins"/>
                <a:ea typeface="Poppins"/>
                <a:cs typeface="Poppins"/>
                <a:sym typeface="Poppins"/>
              </a:rPr>
              <a:t>Bronze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696" b="-7696"/>
            </a:stretch>
          </a:blipFill>
        </p:spPr>
      </p:sp>
      <p:grpSp>
        <p:nvGrpSpPr>
          <p:cNvPr id="3" name="Group 3"/>
          <p:cNvGrpSpPr/>
          <p:nvPr/>
        </p:nvGrpSpPr>
        <p:grpSpPr>
          <a:xfrm>
            <a:off x="-2596302" y="-868526"/>
            <a:ext cx="11473618" cy="11874049"/>
            <a:chOff x="0" y="0"/>
            <a:chExt cx="866184" cy="896414"/>
          </a:xfrm>
        </p:grpSpPr>
        <p:sp>
          <p:nvSpPr>
            <p:cNvPr id="4" name="Freeform 4"/>
            <p:cNvSpPr/>
            <p:nvPr/>
          </p:nvSpPr>
          <p:spPr>
            <a:xfrm>
              <a:off x="0" y="0"/>
              <a:ext cx="866184" cy="896414"/>
            </a:xfrm>
            <a:custGeom>
              <a:avLst/>
              <a:gdLst/>
              <a:ahLst/>
              <a:cxnLst/>
              <a:rect l="l" t="t" r="r" b="b"/>
              <a:pathLst>
                <a:path w="866184" h="896414">
                  <a:moveTo>
                    <a:pt x="433092" y="0"/>
                  </a:moveTo>
                  <a:cubicBezTo>
                    <a:pt x="193902" y="0"/>
                    <a:pt x="0" y="200669"/>
                    <a:pt x="0" y="448207"/>
                  </a:cubicBezTo>
                  <a:cubicBezTo>
                    <a:pt x="0" y="695745"/>
                    <a:pt x="193902" y="896414"/>
                    <a:pt x="433092" y="896414"/>
                  </a:cubicBezTo>
                  <a:cubicBezTo>
                    <a:pt x="672282" y="896414"/>
                    <a:pt x="866184" y="695745"/>
                    <a:pt x="866184" y="448207"/>
                  </a:cubicBezTo>
                  <a:cubicBezTo>
                    <a:pt x="866184" y="200669"/>
                    <a:pt x="672282" y="0"/>
                    <a:pt x="433092" y="0"/>
                  </a:cubicBezTo>
                  <a:close/>
                </a:path>
              </a:pathLst>
            </a:custGeom>
            <a:blipFill>
              <a:blip r:embed="rId3"/>
              <a:stretch>
                <a:fillRect t="-66" b="-66"/>
              </a:stretch>
            </a:blipFill>
          </p:spPr>
        </p:sp>
      </p:grpSp>
      <p:sp>
        <p:nvSpPr>
          <p:cNvPr id="5" name="TextBox 5"/>
          <p:cNvSpPr txBox="1"/>
          <p:nvPr/>
        </p:nvSpPr>
        <p:spPr>
          <a:xfrm>
            <a:off x="9460285" y="1906896"/>
            <a:ext cx="8502431" cy="1184795"/>
          </a:xfrm>
          <a:prstGeom prst="rect">
            <a:avLst/>
          </a:prstGeom>
        </p:spPr>
        <p:txBody>
          <a:bodyPr lIns="0" tIns="0" rIns="0" bIns="0" rtlCol="0" anchor="t">
            <a:spAutoFit/>
          </a:bodyPr>
          <a:lstStyle/>
          <a:p>
            <a:pPr marL="0" lvl="0" indent="0" algn="l">
              <a:lnSpc>
                <a:spcPts val="9246"/>
              </a:lnSpc>
              <a:spcBef>
                <a:spcPct val="0"/>
              </a:spcBef>
            </a:pPr>
            <a:r>
              <a:rPr lang="en-US" sz="6604" b="1">
                <a:solidFill>
                  <a:srgbClr val="FFFFFF"/>
                </a:solidFill>
                <a:latin typeface="Poppins Heavy"/>
                <a:ea typeface="Poppins Heavy"/>
                <a:cs typeface="Poppins Heavy"/>
                <a:sym typeface="Poppins Heavy"/>
              </a:rPr>
              <a:t>CORE CAPABILITIES</a:t>
            </a:r>
          </a:p>
        </p:txBody>
      </p:sp>
      <p:sp>
        <p:nvSpPr>
          <p:cNvPr id="6" name="TextBox 6"/>
          <p:cNvSpPr txBox="1"/>
          <p:nvPr/>
        </p:nvSpPr>
        <p:spPr>
          <a:xfrm>
            <a:off x="10088213" y="4053716"/>
            <a:ext cx="2284711" cy="640080"/>
          </a:xfrm>
          <a:prstGeom prst="rect">
            <a:avLst/>
          </a:prstGeom>
        </p:spPr>
        <p:txBody>
          <a:bodyPr lIns="0" tIns="0" rIns="0" bIns="0" rtlCol="0" anchor="t">
            <a:spAutoFit/>
          </a:bodyPr>
          <a:lstStyle/>
          <a:p>
            <a:pPr marL="0" lvl="0" indent="0" algn="l">
              <a:lnSpc>
                <a:spcPts val="2520"/>
              </a:lnSpc>
            </a:pPr>
            <a:r>
              <a:rPr lang="en-US" sz="1800" b="1">
                <a:solidFill>
                  <a:srgbClr val="FFFFFF"/>
                </a:solidFill>
                <a:latin typeface="Poppins Medium"/>
                <a:ea typeface="Poppins Medium"/>
                <a:cs typeface="Poppins Medium"/>
                <a:sym typeface="Poppins Medium"/>
              </a:rPr>
              <a:t>Aluminium Windows</a:t>
            </a:r>
          </a:p>
        </p:txBody>
      </p:sp>
      <p:sp>
        <p:nvSpPr>
          <p:cNvPr id="7" name="TextBox 7"/>
          <p:cNvSpPr txBox="1"/>
          <p:nvPr/>
        </p:nvSpPr>
        <p:spPr>
          <a:xfrm>
            <a:off x="14271084" y="4053716"/>
            <a:ext cx="2284711" cy="325755"/>
          </a:xfrm>
          <a:prstGeom prst="rect">
            <a:avLst/>
          </a:prstGeom>
        </p:spPr>
        <p:txBody>
          <a:bodyPr lIns="0" tIns="0" rIns="0" bIns="0" rtlCol="0" anchor="t">
            <a:spAutoFit/>
          </a:bodyPr>
          <a:lstStyle/>
          <a:p>
            <a:pPr marL="0" lvl="0" indent="0" algn="l">
              <a:lnSpc>
                <a:spcPts val="2520"/>
              </a:lnSpc>
            </a:pPr>
            <a:r>
              <a:rPr lang="en-US" sz="1800" b="1">
                <a:solidFill>
                  <a:srgbClr val="FFFFFF"/>
                </a:solidFill>
                <a:latin typeface="Poppins Medium"/>
                <a:ea typeface="Poppins Medium"/>
                <a:cs typeface="Poppins Medium"/>
                <a:sym typeface="Poppins Medium"/>
              </a:rPr>
              <a:t>Custom Sizes</a:t>
            </a:r>
          </a:p>
        </p:txBody>
      </p:sp>
      <p:sp>
        <p:nvSpPr>
          <p:cNvPr id="8" name="TextBox 8"/>
          <p:cNvSpPr txBox="1"/>
          <p:nvPr/>
        </p:nvSpPr>
        <p:spPr>
          <a:xfrm>
            <a:off x="10088213" y="5344397"/>
            <a:ext cx="2284711" cy="640080"/>
          </a:xfrm>
          <a:prstGeom prst="rect">
            <a:avLst/>
          </a:prstGeom>
        </p:spPr>
        <p:txBody>
          <a:bodyPr lIns="0" tIns="0" rIns="0" bIns="0" rtlCol="0" anchor="t">
            <a:spAutoFit/>
          </a:bodyPr>
          <a:lstStyle/>
          <a:p>
            <a:pPr marL="0" lvl="0" indent="0" algn="l">
              <a:lnSpc>
                <a:spcPts val="2520"/>
              </a:lnSpc>
            </a:pPr>
            <a:r>
              <a:rPr lang="en-US" sz="1800" b="1">
                <a:solidFill>
                  <a:srgbClr val="FFFFFF"/>
                </a:solidFill>
                <a:latin typeface="Poppins Medium"/>
                <a:ea typeface="Poppins Medium"/>
                <a:cs typeface="Poppins Medium"/>
                <a:sym typeface="Poppins Medium"/>
              </a:rPr>
              <a:t>Sliding &amp; Stacking Doors</a:t>
            </a:r>
          </a:p>
        </p:txBody>
      </p:sp>
      <p:sp>
        <p:nvSpPr>
          <p:cNvPr id="9" name="TextBox 9"/>
          <p:cNvSpPr txBox="1"/>
          <p:nvPr/>
        </p:nvSpPr>
        <p:spPr>
          <a:xfrm>
            <a:off x="14271084" y="5344397"/>
            <a:ext cx="2721275" cy="325755"/>
          </a:xfrm>
          <a:prstGeom prst="rect">
            <a:avLst/>
          </a:prstGeom>
        </p:spPr>
        <p:txBody>
          <a:bodyPr lIns="0" tIns="0" rIns="0" bIns="0" rtlCol="0" anchor="t">
            <a:spAutoFit/>
          </a:bodyPr>
          <a:lstStyle/>
          <a:p>
            <a:pPr marL="0" lvl="0" indent="0" algn="l">
              <a:lnSpc>
                <a:spcPts val="2520"/>
              </a:lnSpc>
            </a:pPr>
            <a:r>
              <a:rPr lang="en-US" sz="1800" b="1">
                <a:solidFill>
                  <a:srgbClr val="FFFFFF"/>
                </a:solidFill>
                <a:latin typeface="Poppins Medium"/>
                <a:ea typeface="Poppins Medium"/>
                <a:cs typeface="Poppins Medium"/>
                <a:sym typeface="Poppins Medium"/>
              </a:rPr>
              <a:t>Reinforced Profiles</a:t>
            </a:r>
          </a:p>
        </p:txBody>
      </p:sp>
      <p:sp>
        <p:nvSpPr>
          <p:cNvPr id="10" name="TextBox 10"/>
          <p:cNvSpPr txBox="1"/>
          <p:nvPr/>
        </p:nvSpPr>
        <p:spPr>
          <a:xfrm>
            <a:off x="10088213" y="6635079"/>
            <a:ext cx="2284711" cy="640080"/>
          </a:xfrm>
          <a:prstGeom prst="rect">
            <a:avLst/>
          </a:prstGeom>
        </p:spPr>
        <p:txBody>
          <a:bodyPr lIns="0" tIns="0" rIns="0" bIns="0" rtlCol="0" anchor="t">
            <a:spAutoFit/>
          </a:bodyPr>
          <a:lstStyle/>
          <a:p>
            <a:pPr marL="0" lvl="0" indent="0" algn="l">
              <a:lnSpc>
                <a:spcPts val="2520"/>
              </a:lnSpc>
            </a:pPr>
            <a:r>
              <a:rPr lang="en-US" sz="1800" b="1">
                <a:solidFill>
                  <a:srgbClr val="FFFFFF"/>
                </a:solidFill>
                <a:latin typeface="Poppins Medium"/>
                <a:ea typeface="Poppins Medium"/>
                <a:cs typeface="Poppins Medium"/>
                <a:sym typeface="Poppins Medium"/>
              </a:rPr>
              <a:t>Pivot &amp; Hinged Doors</a:t>
            </a:r>
          </a:p>
        </p:txBody>
      </p:sp>
      <p:sp>
        <p:nvSpPr>
          <p:cNvPr id="11" name="TextBox 11"/>
          <p:cNvSpPr txBox="1"/>
          <p:nvPr/>
        </p:nvSpPr>
        <p:spPr>
          <a:xfrm>
            <a:off x="14271084" y="6635079"/>
            <a:ext cx="2721275" cy="325755"/>
          </a:xfrm>
          <a:prstGeom prst="rect">
            <a:avLst/>
          </a:prstGeom>
        </p:spPr>
        <p:txBody>
          <a:bodyPr lIns="0" tIns="0" rIns="0" bIns="0" rtlCol="0" anchor="t">
            <a:spAutoFit/>
          </a:bodyPr>
          <a:lstStyle/>
          <a:p>
            <a:pPr marL="0" lvl="0" indent="0" algn="l">
              <a:lnSpc>
                <a:spcPts val="2520"/>
              </a:lnSpc>
            </a:pPr>
            <a:r>
              <a:rPr lang="en-US" sz="1800" b="1">
                <a:solidFill>
                  <a:srgbClr val="FFFFFF"/>
                </a:solidFill>
                <a:latin typeface="Poppins Medium"/>
                <a:ea typeface="Poppins Medium"/>
                <a:cs typeface="Poppins Medium"/>
                <a:sym typeface="Poppins Medium"/>
              </a:rPr>
              <a:t>Modern Hardware</a:t>
            </a:r>
          </a:p>
        </p:txBody>
      </p:sp>
      <p:sp>
        <p:nvSpPr>
          <p:cNvPr id="12" name="TextBox 12"/>
          <p:cNvSpPr txBox="1"/>
          <p:nvPr/>
        </p:nvSpPr>
        <p:spPr>
          <a:xfrm>
            <a:off x="10088213" y="7705879"/>
            <a:ext cx="2721275" cy="325755"/>
          </a:xfrm>
          <a:prstGeom prst="rect">
            <a:avLst/>
          </a:prstGeom>
        </p:spPr>
        <p:txBody>
          <a:bodyPr lIns="0" tIns="0" rIns="0" bIns="0" rtlCol="0" anchor="t">
            <a:spAutoFit/>
          </a:bodyPr>
          <a:lstStyle/>
          <a:p>
            <a:pPr marL="0" lvl="0" indent="0" algn="l">
              <a:lnSpc>
                <a:spcPts val="2520"/>
              </a:lnSpc>
            </a:pPr>
            <a:r>
              <a:rPr lang="en-US" sz="1800" b="1">
                <a:solidFill>
                  <a:srgbClr val="FFFFFF"/>
                </a:solidFill>
                <a:latin typeface="Poppins Medium"/>
                <a:ea typeface="Poppins Medium"/>
                <a:cs typeface="Poppins Medium"/>
                <a:sym typeface="Poppins Medium"/>
              </a:rPr>
              <a:t>Glass &amp; Shopfronts</a:t>
            </a:r>
          </a:p>
        </p:txBody>
      </p:sp>
      <p:sp>
        <p:nvSpPr>
          <p:cNvPr id="13" name="TextBox 13"/>
          <p:cNvSpPr txBox="1"/>
          <p:nvPr/>
        </p:nvSpPr>
        <p:spPr>
          <a:xfrm>
            <a:off x="14271084" y="7705879"/>
            <a:ext cx="2721275" cy="325755"/>
          </a:xfrm>
          <a:prstGeom prst="rect">
            <a:avLst/>
          </a:prstGeom>
        </p:spPr>
        <p:txBody>
          <a:bodyPr lIns="0" tIns="0" rIns="0" bIns="0" rtlCol="0" anchor="t">
            <a:spAutoFit/>
          </a:bodyPr>
          <a:lstStyle/>
          <a:p>
            <a:pPr marL="0" lvl="0" indent="0" algn="l">
              <a:lnSpc>
                <a:spcPts val="2520"/>
              </a:lnSpc>
            </a:pPr>
            <a:r>
              <a:rPr lang="en-US" sz="1800" b="1">
                <a:solidFill>
                  <a:srgbClr val="FFFFFF"/>
                </a:solidFill>
                <a:latin typeface="Poppins Medium"/>
                <a:ea typeface="Poppins Medium"/>
                <a:cs typeface="Poppins Medium"/>
                <a:sym typeface="Poppins Medium"/>
              </a:rPr>
              <a:t>Balustrades &amp; Features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028700" y="3539045"/>
            <a:ext cx="16230600" cy="5413743"/>
            <a:chOff x="0" y="0"/>
            <a:chExt cx="5088072" cy="1697135"/>
          </a:xfrm>
        </p:grpSpPr>
        <p:sp>
          <p:nvSpPr>
            <p:cNvPr id="4" name="Freeform 4"/>
            <p:cNvSpPr/>
            <p:nvPr/>
          </p:nvSpPr>
          <p:spPr>
            <a:xfrm>
              <a:off x="0" y="0"/>
              <a:ext cx="5088072" cy="1697135"/>
            </a:xfrm>
            <a:custGeom>
              <a:avLst/>
              <a:gdLst/>
              <a:ahLst/>
              <a:cxnLst/>
              <a:rect l="l" t="t" r="r" b="b"/>
              <a:pathLst>
                <a:path w="5088072" h="1697135">
                  <a:moveTo>
                    <a:pt x="12879" y="0"/>
                  </a:moveTo>
                  <a:lnTo>
                    <a:pt x="5075193" y="0"/>
                  </a:lnTo>
                  <a:cubicBezTo>
                    <a:pt x="5082306" y="0"/>
                    <a:pt x="5088072" y="5766"/>
                    <a:pt x="5088072" y="12879"/>
                  </a:cubicBezTo>
                  <a:lnTo>
                    <a:pt x="5088072" y="1684256"/>
                  </a:lnTo>
                  <a:cubicBezTo>
                    <a:pt x="5088072" y="1691369"/>
                    <a:pt x="5082306" y="1697135"/>
                    <a:pt x="5075193" y="1697135"/>
                  </a:cubicBezTo>
                  <a:lnTo>
                    <a:pt x="12879" y="1697135"/>
                  </a:lnTo>
                  <a:cubicBezTo>
                    <a:pt x="5766" y="1697135"/>
                    <a:pt x="0" y="1691369"/>
                    <a:pt x="0" y="1684256"/>
                  </a:cubicBezTo>
                  <a:lnTo>
                    <a:pt x="0" y="12879"/>
                  </a:lnTo>
                  <a:cubicBezTo>
                    <a:pt x="0" y="5766"/>
                    <a:pt x="5766" y="0"/>
                    <a:pt x="12879" y="0"/>
                  </a:cubicBezTo>
                  <a:close/>
                </a:path>
              </a:pathLst>
            </a:custGeom>
            <a:solidFill>
              <a:srgbClr val="FFFFFF"/>
            </a:solidFill>
          </p:spPr>
        </p:sp>
        <p:sp>
          <p:nvSpPr>
            <p:cNvPr id="5" name="TextBox 5"/>
            <p:cNvSpPr txBox="1"/>
            <p:nvPr/>
          </p:nvSpPr>
          <p:spPr>
            <a:xfrm>
              <a:off x="0" y="-38100"/>
              <a:ext cx="5088072" cy="1735235"/>
            </a:xfrm>
            <a:prstGeom prst="rect">
              <a:avLst/>
            </a:prstGeom>
          </p:spPr>
          <p:txBody>
            <a:bodyPr lIns="50800" tIns="50800" rIns="50800" bIns="50800" rtlCol="0" anchor="ctr"/>
            <a:lstStyle/>
            <a:p>
              <a:pPr marL="0" lvl="0" indent="0" algn="ctr">
                <a:lnSpc>
                  <a:spcPts val="2659"/>
                </a:lnSpc>
              </a:pPr>
              <a:endParaRPr/>
            </a:p>
          </p:txBody>
        </p:sp>
      </p:grpSp>
      <p:grpSp>
        <p:nvGrpSpPr>
          <p:cNvPr id="6" name="Group 6"/>
          <p:cNvGrpSpPr/>
          <p:nvPr/>
        </p:nvGrpSpPr>
        <p:grpSpPr>
          <a:xfrm>
            <a:off x="2219345" y="4698182"/>
            <a:ext cx="3252891" cy="3252891"/>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a:stretch>
            </a:blipFill>
          </p:spPr>
        </p:sp>
      </p:grpSp>
      <p:grpSp>
        <p:nvGrpSpPr>
          <p:cNvPr id="8" name="Group 8"/>
          <p:cNvGrpSpPr/>
          <p:nvPr/>
        </p:nvGrpSpPr>
        <p:grpSpPr>
          <a:xfrm>
            <a:off x="7517555" y="4698182"/>
            <a:ext cx="3252891" cy="325289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grpSp>
        <p:nvGrpSpPr>
          <p:cNvPr id="10" name="Group 10"/>
          <p:cNvGrpSpPr/>
          <p:nvPr/>
        </p:nvGrpSpPr>
        <p:grpSpPr>
          <a:xfrm>
            <a:off x="12818320" y="4698182"/>
            <a:ext cx="3252891" cy="325289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sp>
      </p:grpSp>
      <p:sp>
        <p:nvSpPr>
          <p:cNvPr id="12" name="TextBox 12"/>
          <p:cNvSpPr txBox="1"/>
          <p:nvPr/>
        </p:nvSpPr>
        <p:spPr>
          <a:xfrm>
            <a:off x="1488051" y="1418122"/>
            <a:ext cx="15311897" cy="1468884"/>
          </a:xfrm>
          <a:prstGeom prst="rect">
            <a:avLst/>
          </a:prstGeom>
        </p:spPr>
        <p:txBody>
          <a:bodyPr lIns="0" tIns="0" rIns="0" bIns="0" rtlCol="0" anchor="t">
            <a:spAutoFit/>
          </a:bodyPr>
          <a:lstStyle/>
          <a:p>
            <a:pPr marL="0" lvl="0" indent="0" algn="ctr">
              <a:lnSpc>
                <a:spcPts val="10830"/>
              </a:lnSpc>
            </a:pPr>
            <a:r>
              <a:rPr lang="en-US" sz="9101" b="1">
                <a:solidFill>
                  <a:srgbClr val="F7FBFF"/>
                </a:solidFill>
                <a:latin typeface="Poppins Heavy"/>
                <a:ea typeface="Poppins Heavy"/>
                <a:cs typeface="Poppins Heavy"/>
                <a:sym typeface="Poppins Heavy"/>
              </a:rPr>
              <a:t>WHY CLIENTS CHOOSE US</a:t>
            </a:r>
          </a:p>
        </p:txBody>
      </p:sp>
      <p:sp>
        <p:nvSpPr>
          <p:cNvPr id="13" name="TextBox 13"/>
          <p:cNvSpPr txBox="1"/>
          <p:nvPr/>
        </p:nvSpPr>
        <p:spPr>
          <a:xfrm>
            <a:off x="2706493" y="8440606"/>
            <a:ext cx="2931368" cy="967215"/>
          </a:xfrm>
          <a:prstGeom prst="rect">
            <a:avLst/>
          </a:prstGeom>
        </p:spPr>
        <p:txBody>
          <a:bodyPr lIns="0" tIns="0" rIns="0" bIns="0" rtlCol="0" anchor="t">
            <a:spAutoFit/>
          </a:bodyPr>
          <a:lstStyle/>
          <a:p>
            <a:pPr marL="0" lvl="0" indent="0" algn="ctr">
              <a:lnSpc>
                <a:spcPts val="2519"/>
              </a:lnSpc>
              <a:spcBef>
                <a:spcPct val="0"/>
              </a:spcBef>
            </a:pPr>
            <a:r>
              <a:rPr lang="en-US" sz="1799" u="none" strike="noStrike">
                <a:solidFill>
                  <a:srgbClr val="003566"/>
                </a:solidFill>
                <a:latin typeface="Poppins"/>
                <a:ea typeface="Poppins"/>
                <a:cs typeface="Poppins"/>
                <a:sym typeface="Poppins"/>
              </a:rPr>
              <a:t>Laser-measured accuracy &amp; premium powder-coated finishes</a:t>
            </a:r>
          </a:p>
        </p:txBody>
      </p:sp>
      <p:sp>
        <p:nvSpPr>
          <p:cNvPr id="14" name="TextBox 14"/>
          <p:cNvSpPr txBox="1"/>
          <p:nvPr/>
        </p:nvSpPr>
        <p:spPr>
          <a:xfrm>
            <a:off x="13309516" y="8440606"/>
            <a:ext cx="3220588" cy="967215"/>
          </a:xfrm>
          <a:prstGeom prst="rect">
            <a:avLst/>
          </a:prstGeom>
        </p:spPr>
        <p:txBody>
          <a:bodyPr lIns="0" tIns="0" rIns="0" bIns="0" rtlCol="0" anchor="t">
            <a:spAutoFit/>
          </a:bodyPr>
          <a:lstStyle/>
          <a:p>
            <a:pPr marL="0" lvl="0" indent="0" algn="ctr">
              <a:lnSpc>
                <a:spcPts val="2519"/>
              </a:lnSpc>
              <a:spcBef>
                <a:spcPct val="0"/>
              </a:spcBef>
            </a:pPr>
            <a:r>
              <a:rPr lang="en-US" sz="1799" u="none" strike="noStrike">
                <a:solidFill>
                  <a:srgbClr val="003566"/>
                </a:solidFill>
                <a:latin typeface="Poppins"/>
                <a:ea typeface="Poppins"/>
                <a:cs typeface="Poppins"/>
                <a:sym typeface="Poppins"/>
              </a:rPr>
              <a:t>Clear timelines, transparent pricing &amp; snag-free handover</a:t>
            </a:r>
          </a:p>
        </p:txBody>
      </p:sp>
      <p:sp>
        <p:nvSpPr>
          <p:cNvPr id="15" name="TextBox 15"/>
          <p:cNvSpPr txBox="1"/>
          <p:nvPr/>
        </p:nvSpPr>
        <p:spPr>
          <a:xfrm>
            <a:off x="2280965" y="8067987"/>
            <a:ext cx="3129652" cy="397135"/>
          </a:xfrm>
          <a:prstGeom prst="rect">
            <a:avLst/>
          </a:prstGeom>
        </p:spPr>
        <p:txBody>
          <a:bodyPr lIns="0" tIns="0" rIns="0" bIns="0" rtlCol="0" anchor="t">
            <a:spAutoFit/>
          </a:bodyPr>
          <a:lstStyle/>
          <a:p>
            <a:pPr marL="0" lvl="0" indent="0" algn="ctr">
              <a:lnSpc>
                <a:spcPts val="3211"/>
              </a:lnSpc>
            </a:pPr>
            <a:r>
              <a:rPr lang="en-US" sz="2293" b="1">
                <a:solidFill>
                  <a:srgbClr val="003566"/>
                </a:solidFill>
                <a:latin typeface="Poppins Semi-Bold"/>
                <a:ea typeface="Poppins Semi-Bold"/>
                <a:cs typeface="Poppins Semi-Bold"/>
                <a:sym typeface="Poppins Semi-Bold"/>
              </a:rPr>
              <a:t>Precision &amp; Quality</a:t>
            </a:r>
          </a:p>
        </p:txBody>
      </p:sp>
      <p:sp>
        <p:nvSpPr>
          <p:cNvPr id="16" name="TextBox 16"/>
          <p:cNvSpPr txBox="1"/>
          <p:nvPr/>
        </p:nvSpPr>
        <p:spPr>
          <a:xfrm>
            <a:off x="7640793" y="8100621"/>
            <a:ext cx="3129652" cy="397135"/>
          </a:xfrm>
          <a:prstGeom prst="rect">
            <a:avLst/>
          </a:prstGeom>
        </p:spPr>
        <p:txBody>
          <a:bodyPr lIns="0" tIns="0" rIns="0" bIns="0" rtlCol="0" anchor="t">
            <a:spAutoFit/>
          </a:bodyPr>
          <a:lstStyle/>
          <a:p>
            <a:pPr marL="0" lvl="0" indent="0" algn="ctr">
              <a:lnSpc>
                <a:spcPts val="3211"/>
              </a:lnSpc>
            </a:pPr>
            <a:r>
              <a:rPr lang="en-US" sz="2293" b="1">
                <a:solidFill>
                  <a:srgbClr val="003566"/>
                </a:solidFill>
                <a:latin typeface="Poppins Semi-Bold"/>
                <a:ea typeface="Poppins Semi-Bold"/>
                <a:cs typeface="Poppins Semi-Bold"/>
                <a:sym typeface="Poppins Semi-Bold"/>
              </a:rPr>
              <a:t>Compliance &amp; Safety</a:t>
            </a:r>
          </a:p>
        </p:txBody>
      </p:sp>
      <p:sp>
        <p:nvSpPr>
          <p:cNvPr id="17" name="TextBox 17"/>
          <p:cNvSpPr txBox="1"/>
          <p:nvPr/>
        </p:nvSpPr>
        <p:spPr>
          <a:xfrm>
            <a:off x="12879940" y="8067987"/>
            <a:ext cx="3129652" cy="397135"/>
          </a:xfrm>
          <a:prstGeom prst="rect">
            <a:avLst/>
          </a:prstGeom>
        </p:spPr>
        <p:txBody>
          <a:bodyPr lIns="0" tIns="0" rIns="0" bIns="0" rtlCol="0" anchor="t">
            <a:spAutoFit/>
          </a:bodyPr>
          <a:lstStyle/>
          <a:p>
            <a:pPr marL="0" lvl="0" indent="0" algn="ctr">
              <a:lnSpc>
                <a:spcPts val="3211"/>
              </a:lnSpc>
            </a:pPr>
            <a:r>
              <a:rPr lang="en-US" sz="2293" b="1">
                <a:solidFill>
                  <a:srgbClr val="003566"/>
                </a:solidFill>
                <a:latin typeface="Poppins Semi-Bold"/>
                <a:ea typeface="Poppins Semi-Bold"/>
                <a:cs typeface="Poppins Semi-Bold"/>
                <a:sym typeface="Poppins Semi-Bold"/>
              </a:rPr>
              <a:t>Project Management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696" b="-7696"/>
            </a:stretch>
          </a:blipFill>
        </p:spPr>
      </p:sp>
      <p:sp>
        <p:nvSpPr>
          <p:cNvPr id="3" name="TextBox 3"/>
          <p:cNvSpPr txBox="1"/>
          <p:nvPr/>
        </p:nvSpPr>
        <p:spPr>
          <a:xfrm>
            <a:off x="1028700" y="2339619"/>
            <a:ext cx="9060152" cy="932632"/>
          </a:xfrm>
          <a:prstGeom prst="rect">
            <a:avLst/>
          </a:prstGeom>
        </p:spPr>
        <p:txBody>
          <a:bodyPr lIns="0" tIns="0" rIns="0" bIns="0" rtlCol="0" anchor="t">
            <a:spAutoFit/>
          </a:bodyPr>
          <a:lstStyle/>
          <a:p>
            <a:pPr marL="0" lvl="0" indent="0" algn="l">
              <a:lnSpc>
                <a:spcPts val="6714"/>
              </a:lnSpc>
            </a:pPr>
            <a:r>
              <a:rPr lang="en-US" sz="5995" b="1">
                <a:solidFill>
                  <a:srgbClr val="F7FBFF"/>
                </a:solidFill>
                <a:latin typeface="Poppins Heavy"/>
                <a:ea typeface="Poppins Heavy"/>
                <a:cs typeface="Poppins Heavy"/>
                <a:sym typeface="Poppins Heavy"/>
              </a:rPr>
              <a:t>ESTATE  LIVING</a:t>
            </a:r>
          </a:p>
        </p:txBody>
      </p:sp>
      <p:grpSp>
        <p:nvGrpSpPr>
          <p:cNvPr id="4" name="Group 4"/>
          <p:cNvGrpSpPr/>
          <p:nvPr/>
        </p:nvGrpSpPr>
        <p:grpSpPr>
          <a:xfrm>
            <a:off x="10259501" y="-693340"/>
            <a:ext cx="11784542" cy="12226562"/>
            <a:chOff x="0" y="0"/>
            <a:chExt cx="889656" cy="923026"/>
          </a:xfrm>
        </p:grpSpPr>
        <p:sp>
          <p:nvSpPr>
            <p:cNvPr id="5" name="Freeform 5"/>
            <p:cNvSpPr/>
            <p:nvPr/>
          </p:nvSpPr>
          <p:spPr>
            <a:xfrm>
              <a:off x="0" y="0"/>
              <a:ext cx="889656" cy="923026"/>
            </a:xfrm>
            <a:custGeom>
              <a:avLst/>
              <a:gdLst/>
              <a:ahLst/>
              <a:cxnLst/>
              <a:rect l="l" t="t" r="r" b="b"/>
              <a:pathLst>
                <a:path w="889656" h="923026">
                  <a:moveTo>
                    <a:pt x="444828" y="0"/>
                  </a:moveTo>
                  <a:cubicBezTo>
                    <a:pt x="199156" y="0"/>
                    <a:pt x="0" y="206626"/>
                    <a:pt x="0" y="461513"/>
                  </a:cubicBezTo>
                  <a:cubicBezTo>
                    <a:pt x="0" y="716400"/>
                    <a:pt x="199156" y="923026"/>
                    <a:pt x="444828" y="923026"/>
                  </a:cubicBezTo>
                  <a:cubicBezTo>
                    <a:pt x="690500" y="923026"/>
                    <a:pt x="889656" y="716400"/>
                    <a:pt x="889656" y="461513"/>
                  </a:cubicBezTo>
                  <a:cubicBezTo>
                    <a:pt x="889656" y="206626"/>
                    <a:pt x="690500" y="0"/>
                    <a:pt x="444828" y="0"/>
                  </a:cubicBezTo>
                  <a:close/>
                </a:path>
              </a:pathLst>
            </a:custGeom>
            <a:blipFill>
              <a:blip r:embed="rId3"/>
              <a:stretch>
                <a:fillRect t="-5" b="-5"/>
              </a:stretch>
            </a:blipFill>
          </p:spPr>
        </p:sp>
      </p:grpSp>
      <p:sp>
        <p:nvSpPr>
          <p:cNvPr id="6" name="TextBox 6"/>
          <p:cNvSpPr txBox="1"/>
          <p:nvPr/>
        </p:nvSpPr>
        <p:spPr>
          <a:xfrm>
            <a:off x="1028700" y="3874770"/>
            <a:ext cx="7297748" cy="1268730"/>
          </a:xfrm>
          <a:prstGeom prst="rect">
            <a:avLst/>
          </a:prstGeom>
        </p:spPr>
        <p:txBody>
          <a:bodyPr lIns="0" tIns="0" rIns="0" bIns="0" rtlCol="0" anchor="t">
            <a:spAutoFit/>
          </a:bodyPr>
          <a:lstStyle/>
          <a:p>
            <a:pPr marL="0" lvl="0" indent="0" algn="l">
              <a:lnSpc>
                <a:spcPts val="2520"/>
              </a:lnSpc>
            </a:pPr>
            <a:r>
              <a:rPr lang="en-US" sz="1800">
                <a:solidFill>
                  <a:srgbClr val="F7FBFF"/>
                </a:solidFill>
                <a:latin typeface="Poppins"/>
                <a:ea typeface="Poppins"/>
                <a:cs typeface="Poppins"/>
                <a:sym typeface="Poppins"/>
              </a:rPr>
              <a:t>Specialising in oversized openings, custom architectural profiles, and estate colour guidelines — engineered to meet estates strict aesthetic standards and modern architectural vision.</a:t>
            </a:r>
          </a:p>
        </p:txBody>
      </p:sp>
      <p:sp>
        <p:nvSpPr>
          <p:cNvPr id="7" name="TextBox 7"/>
          <p:cNvSpPr txBox="1"/>
          <p:nvPr/>
        </p:nvSpPr>
        <p:spPr>
          <a:xfrm>
            <a:off x="1028700" y="6181725"/>
            <a:ext cx="7444364" cy="1268730"/>
          </a:xfrm>
          <a:prstGeom prst="rect">
            <a:avLst/>
          </a:prstGeom>
        </p:spPr>
        <p:txBody>
          <a:bodyPr lIns="0" tIns="0" rIns="0" bIns="0" rtlCol="0" anchor="t">
            <a:spAutoFit/>
          </a:bodyPr>
          <a:lstStyle/>
          <a:p>
            <a:pPr marL="0" lvl="0" indent="0" algn="l">
              <a:lnSpc>
                <a:spcPts val="2520"/>
              </a:lnSpc>
            </a:pPr>
            <a:r>
              <a:rPr lang="en-US" sz="1800">
                <a:solidFill>
                  <a:srgbClr val="F7FBFF"/>
                </a:solidFill>
                <a:latin typeface="Poppins"/>
                <a:ea typeface="Poppins"/>
                <a:cs typeface="Poppins"/>
                <a:sym typeface="Poppins"/>
              </a:rPr>
              <a:t>Our solutions are designed to complement high-end finishes, bespoke frame profiles, and estate-approved colour palettes — delivering a seamless, premium result for every Copperleaf installation.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696" b="-7696"/>
            </a:stretch>
          </a:blipFill>
        </p:spPr>
      </p:sp>
      <p:sp>
        <p:nvSpPr>
          <p:cNvPr id="3" name="TextBox 3"/>
          <p:cNvSpPr txBox="1"/>
          <p:nvPr/>
        </p:nvSpPr>
        <p:spPr>
          <a:xfrm>
            <a:off x="1028700" y="2343150"/>
            <a:ext cx="9067800" cy="932682"/>
          </a:xfrm>
          <a:prstGeom prst="rect">
            <a:avLst/>
          </a:prstGeom>
        </p:spPr>
        <p:txBody>
          <a:bodyPr lIns="0" tIns="0" rIns="0" bIns="0" rtlCol="0" anchor="t">
            <a:spAutoFit/>
          </a:bodyPr>
          <a:lstStyle/>
          <a:p>
            <a:pPr marL="0" lvl="0" indent="0" algn="l">
              <a:lnSpc>
                <a:spcPts val="6719"/>
              </a:lnSpc>
              <a:spcBef>
                <a:spcPct val="0"/>
              </a:spcBef>
            </a:pPr>
            <a:r>
              <a:rPr lang="en-US" sz="5999" b="1" u="none" strike="noStrike">
                <a:solidFill>
                  <a:srgbClr val="F7FBFF"/>
                </a:solidFill>
                <a:latin typeface="Poppins Heavy"/>
                <a:ea typeface="Poppins Heavy"/>
                <a:cs typeface="Poppins Heavy"/>
                <a:sym typeface="Poppins Heavy"/>
              </a:rPr>
              <a:t>SUBURB  LIVING</a:t>
            </a:r>
          </a:p>
        </p:txBody>
      </p:sp>
      <p:grpSp>
        <p:nvGrpSpPr>
          <p:cNvPr id="4" name="Group 4"/>
          <p:cNvGrpSpPr/>
          <p:nvPr/>
        </p:nvGrpSpPr>
        <p:grpSpPr>
          <a:xfrm>
            <a:off x="10259501" y="-693340"/>
            <a:ext cx="11784542" cy="12226562"/>
            <a:chOff x="0" y="0"/>
            <a:chExt cx="889656" cy="923026"/>
          </a:xfrm>
        </p:grpSpPr>
        <p:sp>
          <p:nvSpPr>
            <p:cNvPr id="5" name="Freeform 5"/>
            <p:cNvSpPr/>
            <p:nvPr/>
          </p:nvSpPr>
          <p:spPr>
            <a:xfrm>
              <a:off x="0" y="0"/>
              <a:ext cx="889656" cy="923026"/>
            </a:xfrm>
            <a:custGeom>
              <a:avLst/>
              <a:gdLst/>
              <a:ahLst/>
              <a:cxnLst/>
              <a:rect l="l" t="t" r="r" b="b"/>
              <a:pathLst>
                <a:path w="889656" h="923026">
                  <a:moveTo>
                    <a:pt x="444828" y="0"/>
                  </a:moveTo>
                  <a:cubicBezTo>
                    <a:pt x="199156" y="0"/>
                    <a:pt x="0" y="206626"/>
                    <a:pt x="0" y="461513"/>
                  </a:cubicBezTo>
                  <a:cubicBezTo>
                    <a:pt x="0" y="716400"/>
                    <a:pt x="199156" y="923026"/>
                    <a:pt x="444828" y="923026"/>
                  </a:cubicBezTo>
                  <a:cubicBezTo>
                    <a:pt x="690500" y="923026"/>
                    <a:pt x="889656" y="716400"/>
                    <a:pt x="889656" y="461513"/>
                  </a:cubicBezTo>
                  <a:cubicBezTo>
                    <a:pt x="889656" y="206626"/>
                    <a:pt x="690500" y="0"/>
                    <a:pt x="444828" y="0"/>
                  </a:cubicBezTo>
                  <a:close/>
                </a:path>
              </a:pathLst>
            </a:custGeom>
            <a:blipFill>
              <a:blip r:embed="rId3"/>
              <a:stretch>
                <a:fillRect t="-529" b="-529"/>
              </a:stretch>
            </a:blipFill>
          </p:spPr>
        </p:sp>
      </p:grpSp>
      <p:sp>
        <p:nvSpPr>
          <p:cNvPr id="6" name="TextBox 6"/>
          <p:cNvSpPr txBox="1"/>
          <p:nvPr/>
        </p:nvSpPr>
        <p:spPr>
          <a:xfrm>
            <a:off x="1028700" y="3876675"/>
            <a:ext cx="7305675" cy="954405"/>
          </a:xfrm>
          <a:prstGeom prst="rect">
            <a:avLst/>
          </a:prstGeom>
        </p:spPr>
        <p:txBody>
          <a:bodyPr lIns="0" tIns="0" rIns="0" bIns="0" rtlCol="0" anchor="t">
            <a:spAutoFit/>
          </a:bodyPr>
          <a:lstStyle/>
          <a:p>
            <a:pPr marL="0" lvl="0" indent="0" algn="l">
              <a:lnSpc>
                <a:spcPts val="2520"/>
              </a:lnSpc>
              <a:spcBef>
                <a:spcPct val="0"/>
              </a:spcBef>
            </a:pPr>
            <a:r>
              <a:rPr lang="en-US" sz="1800" u="none" strike="noStrike">
                <a:solidFill>
                  <a:srgbClr val="F7FBFF"/>
                </a:solidFill>
                <a:latin typeface="Poppins"/>
                <a:ea typeface="Poppins"/>
                <a:cs typeface="Poppins"/>
                <a:sym typeface="Poppins"/>
              </a:rPr>
              <a:t>Designed for modern suburban homes — stylish aluminium windows, sliding doors, and security features that enhance curb appeal while maximising natural light and ventilation.</a:t>
            </a:r>
          </a:p>
        </p:txBody>
      </p:sp>
      <p:sp>
        <p:nvSpPr>
          <p:cNvPr id="7" name="TextBox 7"/>
          <p:cNvSpPr txBox="1"/>
          <p:nvPr/>
        </p:nvSpPr>
        <p:spPr>
          <a:xfrm>
            <a:off x="1028700" y="5851188"/>
            <a:ext cx="7448550" cy="1268730"/>
          </a:xfrm>
          <a:prstGeom prst="rect">
            <a:avLst/>
          </a:prstGeom>
        </p:spPr>
        <p:txBody>
          <a:bodyPr lIns="0" tIns="0" rIns="0" bIns="0" rtlCol="0" anchor="t">
            <a:spAutoFit/>
          </a:bodyPr>
          <a:lstStyle/>
          <a:p>
            <a:pPr marL="0" lvl="0" indent="0" algn="l">
              <a:lnSpc>
                <a:spcPts val="2520"/>
              </a:lnSpc>
              <a:spcBef>
                <a:spcPct val="0"/>
              </a:spcBef>
            </a:pPr>
            <a:r>
              <a:rPr lang="en-US" sz="1800" u="none" strike="noStrike">
                <a:solidFill>
                  <a:srgbClr val="F7FBFF"/>
                </a:solidFill>
                <a:latin typeface="Poppins"/>
                <a:ea typeface="Poppins"/>
                <a:cs typeface="Poppins"/>
                <a:sym typeface="Poppins"/>
              </a:rPr>
              <a:t>Our suburb installations combine sleek aluminium frames with energy-efficient glass, offering homeowners a contemporary upgrade that adds lasting value and everyday comfort to family living spaces.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696" b="-7696"/>
            </a:stretch>
          </a:blipFill>
        </p:spPr>
      </p:sp>
      <p:sp>
        <p:nvSpPr>
          <p:cNvPr id="3" name="Freeform 3"/>
          <p:cNvSpPr/>
          <p:nvPr/>
        </p:nvSpPr>
        <p:spPr>
          <a:xfrm>
            <a:off x="10258425" y="-695325"/>
            <a:ext cx="11791950" cy="12230100"/>
          </a:xfrm>
          <a:custGeom>
            <a:avLst/>
            <a:gdLst/>
            <a:ahLst/>
            <a:cxnLst/>
            <a:rect l="l" t="t" r="r" b="b"/>
            <a:pathLst>
              <a:path w="11791950" h="12230100">
                <a:moveTo>
                  <a:pt x="0" y="0"/>
                </a:moveTo>
                <a:lnTo>
                  <a:pt x="11791950" y="0"/>
                </a:lnTo>
                <a:lnTo>
                  <a:pt x="11791950" y="12230100"/>
                </a:lnTo>
                <a:lnTo>
                  <a:pt x="0" y="12230100"/>
                </a:lnTo>
                <a:lnTo>
                  <a:pt x="0" y="0"/>
                </a:lnTo>
                <a:close/>
              </a:path>
            </a:pathLst>
          </a:custGeom>
          <a:blipFill>
            <a:blip r:embed="rId3"/>
            <a:stretch>
              <a:fillRect l="-27835" r="-27835"/>
            </a:stretch>
          </a:blipFill>
        </p:spPr>
      </p:sp>
      <p:sp>
        <p:nvSpPr>
          <p:cNvPr id="4" name="TextBox 4"/>
          <p:cNvSpPr txBox="1"/>
          <p:nvPr/>
        </p:nvSpPr>
        <p:spPr>
          <a:xfrm>
            <a:off x="1028700" y="2343150"/>
            <a:ext cx="9067800" cy="932682"/>
          </a:xfrm>
          <a:prstGeom prst="rect">
            <a:avLst/>
          </a:prstGeom>
        </p:spPr>
        <p:txBody>
          <a:bodyPr lIns="0" tIns="0" rIns="0" bIns="0" rtlCol="0" anchor="t">
            <a:spAutoFit/>
          </a:bodyPr>
          <a:lstStyle/>
          <a:p>
            <a:pPr marL="0" lvl="0" indent="0" algn="l">
              <a:lnSpc>
                <a:spcPts val="6719"/>
              </a:lnSpc>
              <a:spcBef>
                <a:spcPct val="0"/>
              </a:spcBef>
            </a:pPr>
            <a:r>
              <a:rPr lang="en-US" sz="5999" b="1">
                <a:solidFill>
                  <a:srgbClr val="F7FBFF"/>
                </a:solidFill>
                <a:latin typeface="Poppins Heavy"/>
                <a:ea typeface="Poppins Heavy"/>
                <a:cs typeface="Poppins Heavy"/>
                <a:sym typeface="Poppins Heavy"/>
              </a:rPr>
              <a:t>UNDER-SERVED AREAS</a:t>
            </a:r>
          </a:p>
        </p:txBody>
      </p:sp>
      <p:sp>
        <p:nvSpPr>
          <p:cNvPr id="5" name="TextBox 5"/>
          <p:cNvSpPr txBox="1"/>
          <p:nvPr/>
        </p:nvSpPr>
        <p:spPr>
          <a:xfrm>
            <a:off x="1028700" y="3876675"/>
            <a:ext cx="7305675" cy="954405"/>
          </a:xfrm>
          <a:prstGeom prst="rect">
            <a:avLst/>
          </a:prstGeom>
        </p:spPr>
        <p:txBody>
          <a:bodyPr lIns="0" tIns="0" rIns="0" bIns="0" rtlCol="0" anchor="t">
            <a:spAutoFit/>
          </a:bodyPr>
          <a:lstStyle/>
          <a:p>
            <a:pPr marL="0" lvl="0" indent="0" algn="l">
              <a:lnSpc>
                <a:spcPts val="2520"/>
              </a:lnSpc>
              <a:spcBef>
                <a:spcPct val="0"/>
              </a:spcBef>
            </a:pPr>
            <a:r>
              <a:rPr lang="en-US" sz="1800" u="none" strike="noStrike">
                <a:solidFill>
                  <a:srgbClr val="F7FBFF"/>
                </a:solidFill>
                <a:latin typeface="Poppins"/>
                <a:ea typeface="Poppins"/>
                <a:cs typeface="Poppins"/>
                <a:sym typeface="Poppins"/>
              </a:rPr>
              <a:t>Affordable, durable aluminium solutions built for township homes — from burglar-proof windows to stylish front doors that bring security, style, and pride to every household.</a:t>
            </a:r>
          </a:p>
        </p:txBody>
      </p:sp>
      <p:sp>
        <p:nvSpPr>
          <p:cNvPr id="6" name="TextBox 6"/>
          <p:cNvSpPr txBox="1"/>
          <p:nvPr/>
        </p:nvSpPr>
        <p:spPr>
          <a:xfrm>
            <a:off x="1028700" y="5706393"/>
            <a:ext cx="7448550" cy="1268730"/>
          </a:xfrm>
          <a:prstGeom prst="rect">
            <a:avLst/>
          </a:prstGeom>
        </p:spPr>
        <p:txBody>
          <a:bodyPr lIns="0" tIns="0" rIns="0" bIns="0" rtlCol="0" anchor="t">
            <a:spAutoFit/>
          </a:bodyPr>
          <a:lstStyle/>
          <a:p>
            <a:pPr marL="0" lvl="0" indent="0" algn="l">
              <a:lnSpc>
                <a:spcPts val="2520"/>
              </a:lnSpc>
              <a:spcBef>
                <a:spcPct val="0"/>
              </a:spcBef>
            </a:pPr>
            <a:r>
              <a:rPr lang="en-US" sz="1800" u="none" strike="noStrike">
                <a:solidFill>
                  <a:srgbClr val="F7FBFF"/>
                </a:solidFill>
                <a:latin typeface="Poppins"/>
                <a:ea typeface="Poppins"/>
                <a:cs typeface="Poppins"/>
                <a:sym typeface="Poppins"/>
              </a:rPr>
              <a:t>We deliver quality aluminium installations that withstand harsh conditions while transforming township homes with modern finishes, improved ventilation, and enhanced security at accessible prices.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696" b="-7696"/>
            </a:stretch>
          </a:blipFill>
        </p:spPr>
      </p:sp>
      <p:sp>
        <p:nvSpPr>
          <p:cNvPr id="3" name="TextBox 3"/>
          <p:cNvSpPr txBox="1"/>
          <p:nvPr/>
        </p:nvSpPr>
        <p:spPr>
          <a:xfrm>
            <a:off x="1028700" y="2343150"/>
            <a:ext cx="9067800" cy="932682"/>
          </a:xfrm>
          <a:prstGeom prst="rect">
            <a:avLst/>
          </a:prstGeom>
        </p:spPr>
        <p:txBody>
          <a:bodyPr lIns="0" tIns="0" rIns="0" bIns="0" rtlCol="0" anchor="t">
            <a:spAutoFit/>
          </a:bodyPr>
          <a:lstStyle/>
          <a:p>
            <a:pPr marL="0" lvl="0" indent="0" algn="l">
              <a:lnSpc>
                <a:spcPts val="6719"/>
              </a:lnSpc>
              <a:spcBef>
                <a:spcPct val="0"/>
              </a:spcBef>
            </a:pPr>
            <a:r>
              <a:rPr lang="en-US" sz="5999" b="1" u="none" strike="noStrike">
                <a:solidFill>
                  <a:srgbClr val="F7FBFF"/>
                </a:solidFill>
                <a:latin typeface="Poppins Heavy"/>
                <a:ea typeface="Poppins Heavy"/>
                <a:cs typeface="Poppins Heavy"/>
                <a:sym typeface="Poppins Heavy"/>
              </a:rPr>
              <a:t>RURAL  LIVING</a:t>
            </a:r>
          </a:p>
        </p:txBody>
      </p:sp>
      <p:grpSp>
        <p:nvGrpSpPr>
          <p:cNvPr id="4" name="Group 4"/>
          <p:cNvGrpSpPr/>
          <p:nvPr/>
        </p:nvGrpSpPr>
        <p:grpSpPr>
          <a:xfrm>
            <a:off x="10258425" y="-695325"/>
            <a:ext cx="11791950" cy="12230100"/>
            <a:chOff x="0" y="0"/>
            <a:chExt cx="15722600" cy="16306800"/>
          </a:xfrm>
        </p:grpSpPr>
        <p:sp>
          <p:nvSpPr>
            <p:cNvPr id="5" name="Freeform 5"/>
            <p:cNvSpPr/>
            <p:nvPr/>
          </p:nvSpPr>
          <p:spPr>
            <a:xfrm>
              <a:off x="0" y="0"/>
              <a:ext cx="15722600" cy="16306800"/>
            </a:xfrm>
            <a:custGeom>
              <a:avLst/>
              <a:gdLst/>
              <a:ahLst/>
              <a:cxnLst/>
              <a:rect l="l" t="t" r="r" b="b"/>
              <a:pathLst>
                <a:path w="15722600" h="16306800">
                  <a:moveTo>
                    <a:pt x="0" y="0"/>
                  </a:moveTo>
                  <a:lnTo>
                    <a:pt x="15722600" y="0"/>
                  </a:lnTo>
                  <a:lnTo>
                    <a:pt x="15722600" y="16306800"/>
                  </a:lnTo>
                  <a:lnTo>
                    <a:pt x="0" y="16306800"/>
                  </a:lnTo>
                  <a:close/>
                </a:path>
              </a:pathLst>
            </a:custGeom>
            <a:blipFill>
              <a:blip r:embed="rId3"/>
              <a:stretch>
                <a:fillRect t="-546" b="-546"/>
              </a:stretch>
            </a:blipFill>
          </p:spPr>
        </p:sp>
      </p:grpSp>
      <p:sp>
        <p:nvSpPr>
          <p:cNvPr id="6" name="TextBox 6"/>
          <p:cNvSpPr txBox="1"/>
          <p:nvPr/>
        </p:nvSpPr>
        <p:spPr>
          <a:xfrm>
            <a:off x="1028700" y="3876675"/>
            <a:ext cx="7305675" cy="954405"/>
          </a:xfrm>
          <a:prstGeom prst="rect">
            <a:avLst/>
          </a:prstGeom>
        </p:spPr>
        <p:txBody>
          <a:bodyPr lIns="0" tIns="0" rIns="0" bIns="0" rtlCol="0" anchor="t">
            <a:spAutoFit/>
          </a:bodyPr>
          <a:lstStyle/>
          <a:p>
            <a:pPr marL="0" lvl="0" indent="0" algn="l">
              <a:lnSpc>
                <a:spcPts val="2520"/>
              </a:lnSpc>
              <a:spcBef>
                <a:spcPct val="0"/>
              </a:spcBef>
            </a:pPr>
            <a:r>
              <a:rPr lang="en-US" sz="1800" u="none" strike="noStrike">
                <a:solidFill>
                  <a:srgbClr val="F7FBFF"/>
                </a:solidFill>
                <a:latin typeface="Poppins"/>
                <a:ea typeface="Poppins"/>
                <a:cs typeface="Poppins"/>
                <a:sym typeface="Poppins"/>
              </a:rPr>
              <a:t>Built for spacious rural properties — large aluminium window frames, veranda enclosures, and farmhouse-style doors that bring modern comfort and security to countryside living.</a:t>
            </a:r>
          </a:p>
        </p:txBody>
      </p:sp>
      <p:sp>
        <p:nvSpPr>
          <p:cNvPr id="7" name="TextBox 7"/>
          <p:cNvSpPr txBox="1"/>
          <p:nvPr/>
        </p:nvSpPr>
        <p:spPr>
          <a:xfrm>
            <a:off x="1028700" y="6181725"/>
            <a:ext cx="7448550" cy="1268730"/>
          </a:xfrm>
          <a:prstGeom prst="rect">
            <a:avLst/>
          </a:prstGeom>
        </p:spPr>
        <p:txBody>
          <a:bodyPr lIns="0" tIns="0" rIns="0" bIns="0" rtlCol="0" anchor="t">
            <a:spAutoFit/>
          </a:bodyPr>
          <a:lstStyle/>
          <a:p>
            <a:pPr marL="0" lvl="0" indent="0" algn="l">
              <a:lnSpc>
                <a:spcPts val="2520"/>
              </a:lnSpc>
              <a:spcBef>
                <a:spcPct val="0"/>
              </a:spcBef>
            </a:pPr>
            <a:r>
              <a:rPr lang="en-US" sz="1800" u="none" strike="noStrike">
                <a:solidFill>
                  <a:srgbClr val="F7FBFF"/>
                </a:solidFill>
                <a:latin typeface="Poppins"/>
                <a:ea typeface="Poppins"/>
                <a:cs typeface="Poppins"/>
                <a:sym typeface="Poppins"/>
              </a:rPr>
              <a:t>Our rural installations are engineered to handle wide openings and exposed conditions, delivering robust aluminium and glass solutions that transform farmhouses into modern, light-filled homes.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696" b="-7696"/>
            </a:stretch>
          </a:blipFill>
        </p:spPr>
      </p:sp>
      <p:sp>
        <p:nvSpPr>
          <p:cNvPr id="3" name="Freeform 3"/>
          <p:cNvSpPr/>
          <p:nvPr/>
        </p:nvSpPr>
        <p:spPr>
          <a:xfrm>
            <a:off x="10258425" y="-695325"/>
            <a:ext cx="11791950" cy="12230100"/>
          </a:xfrm>
          <a:custGeom>
            <a:avLst/>
            <a:gdLst/>
            <a:ahLst/>
            <a:cxnLst/>
            <a:rect l="l" t="t" r="r" b="b"/>
            <a:pathLst>
              <a:path w="11791950" h="12230100">
                <a:moveTo>
                  <a:pt x="0" y="0"/>
                </a:moveTo>
                <a:lnTo>
                  <a:pt x="11791950" y="0"/>
                </a:lnTo>
                <a:lnTo>
                  <a:pt x="11791950" y="12230100"/>
                </a:lnTo>
                <a:lnTo>
                  <a:pt x="0" y="12230100"/>
                </a:lnTo>
                <a:lnTo>
                  <a:pt x="0" y="0"/>
                </a:lnTo>
                <a:close/>
              </a:path>
            </a:pathLst>
          </a:custGeom>
          <a:blipFill>
            <a:blip r:embed="rId3"/>
            <a:stretch>
              <a:fillRect t="-22313" b="-22313"/>
            </a:stretch>
          </a:blipFill>
        </p:spPr>
      </p:sp>
      <p:sp>
        <p:nvSpPr>
          <p:cNvPr id="4" name="Freeform 4"/>
          <p:cNvSpPr/>
          <p:nvPr/>
        </p:nvSpPr>
        <p:spPr>
          <a:xfrm>
            <a:off x="7624183" y="2834819"/>
            <a:ext cx="4146021" cy="4146021"/>
          </a:xfrm>
          <a:custGeom>
            <a:avLst/>
            <a:gdLst/>
            <a:ahLst/>
            <a:cxnLst/>
            <a:rect l="l" t="t" r="r" b="b"/>
            <a:pathLst>
              <a:path w="4146021" h="4146021">
                <a:moveTo>
                  <a:pt x="0" y="0"/>
                </a:moveTo>
                <a:lnTo>
                  <a:pt x="4146021" y="0"/>
                </a:lnTo>
                <a:lnTo>
                  <a:pt x="4146021" y="4146021"/>
                </a:lnTo>
                <a:lnTo>
                  <a:pt x="0" y="4146021"/>
                </a:lnTo>
                <a:lnTo>
                  <a:pt x="0" y="0"/>
                </a:lnTo>
                <a:close/>
              </a:path>
            </a:pathLst>
          </a:custGeom>
          <a:blipFill>
            <a:blip r:embed="rId4"/>
            <a:stretch>
              <a:fillRect/>
            </a:stretch>
          </a:blipFill>
        </p:spPr>
      </p:sp>
      <p:sp>
        <p:nvSpPr>
          <p:cNvPr id="5" name="TextBox 5"/>
          <p:cNvSpPr txBox="1"/>
          <p:nvPr/>
        </p:nvSpPr>
        <p:spPr>
          <a:xfrm>
            <a:off x="772884" y="1815044"/>
            <a:ext cx="7448550" cy="1263032"/>
          </a:xfrm>
          <a:prstGeom prst="rect">
            <a:avLst/>
          </a:prstGeom>
        </p:spPr>
        <p:txBody>
          <a:bodyPr lIns="0" tIns="0" rIns="0" bIns="0" rtlCol="0" anchor="t">
            <a:spAutoFit/>
          </a:bodyPr>
          <a:lstStyle/>
          <a:p>
            <a:pPr marL="0" lvl="0" indent="0" algn="ctr">
              <a:lnSpc>
                <a:spcPts val="4831"/>
              </a:lnSpc>
              <a:spcBef>
                <a:spcPct val="0"/>
              </a:spcBef>
            </a:pPr>
            <a:r>
              <a:rPr lang="en-US" sz="4314" b="1" u="none" strike="noStrike">
                <a:solidFill>
                  <a:srgbClr val="F7FBFF"/>
                </a:solidFill>
                <a:latin typeface="Poppins Bold"/>
                <a:ea typeface="Poppins Bold"/>
                <a:cs typeface="Poppins Bold"/>
                <a:sym typeface="Poppins Bold"/>
              </a:rPr>
              <a:t>WE TRANSFORM COMMERCIAL SPACES</a:t>
            </a:r>
          </a:p>
        </p:txBody>
      </p:sp>
      <p:sp>
        <p:nvSpPr>
          <p:cNvPr id="6" name="TextBox 6"/>
          <p:cNvSpPr txBox="1"/>
          <p:nvPr/>
        </p:nvSpPr>
        <p:spPr>
          <a:xfrm>
            <a:off x="1165838" y="4402052"/>
            <a:ext cx="6458345" cy="954405"/>
          </a:xfrm>
          <a:prstGeom prst="rect">
            <a:avLst/>
          </a:prstGeom>
        </p:spPr>
        <p:txBody>
          <a:bodyPr lIns="0" tIns="0" rIns="0" bIns="0" rtlCol="0" anchor="t">
            <a:spAutoFit/>
          </a:bodyPr>
          <a:lstStyle/>
          <a:p>
            <a:pPr marL="0" lvl="0" indent="0" algn="ctr">
              <a:lnSpc>
                <a:spcPts val="2520"/>
              </a:lnSpc>
              <a:spcBef>
                <a:spcPct val="0"/>
              </a:spcBef>
            </a:pPr>
            <a:r>
              <a:rPr lang="en-US" sz="1800" u="none" strike="noStrike">
                <a:solidFill>
                  <a:srgbClr val="F7FBFF"/>
                </a:solidFill>
                <a:latin typeface="Poppins"/>
                <a:ea typeface="Poppins"/>
                <a:cs typeface="Poppins"/>
                <a:sym typeface="Poppins"/>
              </a:rPr>
              <a:t>From outdated storefronts to sleek, modern aluminium-framed facades — we deliver complete commercial renovations that elevate your business image.</a:t>
            </a:r>
          </a:p>
        </p:txBody>
      </p:sp>
      <p:sp>
        <p:nvSpPr>
          <p:cNvPr id="7" name="TextBox 7"/>
          <p:cNvSpPr txBox="1"/>
          <p:nvPr/>
        </p:nvSpPr>
        <p:spPr>
          <a:xfrm>
            <a:off x="772884" y="6632807"/>
            <a:ext cx="7448550" cy="1289685"/>
          </a:xfrm>
          <a:prstGeom prst="rect">
            <a:avLst/>
          </a:prstGeom>
        </p:spPr>
        <p:txBody>
          <a:bodyPr lIns="0" tIns="0" rIns="0" bIns="0" rtlCol="0" anchor="t">
            <a:spAutoFit/>
          </a:bodyPr>
          <a:lstStyle/>
          <a:p>
            <a:pPr marL="0" lvl="0" indent="0" algn="ctr">
              <a:lnSpc>
                <a:spcPts val="5040"/>
              </a:lnSpc>
              <a:spcBef>
                <a:spcPct val="0"/>
              </a:spcBef>
            </a:pPr>
            <a:r>
              <a:rPr lang="en-US" sz="3600" u="none" strike="noStrike">
                <a:solidFill>
                  <a:srgbClr val="F7FBFF"/>
                </a:solidFill>
                <a:latin typeface="Poppins"/>
                <a:ea typeface="Poppins"/>
                <a:cs typeface="Poppins"/>
                <a:sym typeface="Poppins"/>
              </a:rPr>
              <a:t>"</a:t>
            </a:r>
            <a:r>
              <a:rPr lang="en-US" sz="3600" i="1" u="none" strike="noStrike">
                <a:solidFill>
                  <a:srgbClr val="F7FBFF"/>
                </a:solidFill>
                <a:latin typeface="Poppins Italics"/>
                <a:ea typeface="Poppins Italics"/>
                <a:cs typeface="Poppins Italics"/>
                <a:sym typeface="Poppins Italics"/>
              </a:rPr>
              <a:t>Framing the Future with Aluminium"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696" b="-7696"/>
            </a:stretch>
          </a:blipFill>
        </p:spPr>
      </p:sp>
      <p:sp>
        <p:nvSpPr>
          <p:cNvPr id="3" name="Freeform 3"/>
          <p:cNvSpPr/>
          <p:nvPr/>
        </p:nvSpPr>
        <p:spPr>
          <a:xfrm>
            <a:off x="0" y="0"/>
            <a:ext cx="9462876" cy="10287000"/>
          </a:xfrm>
          <a:custGeom>
            <a:avLst/>
            <a:gdLst/>
            <a:ahLst/>
            <a:cxnLst/>
            <a:rect l="l" t="t" r="r" b="b"/>
            <a:pathLst>
              <a:path w="9462876" h="10287000">
                <a:moveTo>
                  <a:pt x="0" y="0"/>
                </a:moveTo>
                <a:lnTo>
                  <a:pt x="9462876" y="0"/>
                </a:lnTo>
                <a:lnTo>
                  <a:pt x="9462876" y="10287000"/>
                </a:lnTo>
                <a:lnTo>
                  <a:pt x="0" y="10287000"/>
                </a:lnTo>
                <a:lnTo>
                  <a:pt x="0" y="0"/>
                </a:lnTo>
                <a:close/>
              </a:path>
            </a:pathLst>
          </a:custGeom>
          <a:blipFill>
            <a:blip r:embed="rId3"/>
            <a:stretch>
              <a:fillRect l="-2486" r="-2486"/>
            </a:stretch>
          </a:blipFill>
        </p:spPr>
      </p:sp>
      <p:sp>
        <p:nvSpPr>
          <p:cNvPr id="4" name="TextBox 4"/>
          <p:cNvSpPr txBox="1"/>
          <p:nvPr/>
        </p:nvSpPr>
        <p:spPr>
          <a:xfrm>
            <a:off x="9785569" y="1166395"/>
            <a:ext cx="7483256" cy="1510859"/>
          </a:xfrm>
          <a:prstGeom prst="rect">
            <a:avLst/>
          </a:prstGeom>
        </p:spPr>
        <p:txBody>
          <a:bodyPr lIns="0" tIns="0" rIns="0" bIns="0" rtlCol="0" anchor="t">
            <a:spAutoFit/>
          </a:bodyPr>
          <a:lstStyle/>
          <a:p>
            <a:pPr marL="0" lvl="0" indent="0" algn="l">
              <a:lnSpc>
                <a:spcPts val="11749"/>
              </a:lnSpc>
              <a:spcBef>
                <a:spcPct val="0"/>
              </a:spcBef>
            </a:pPr>
            <a:r>
              <a:rPr lang="en-US" sz="8392" b="1">
                <a:solidFill>
                  <a:srgbClr val="FFFFFF"/>
                </a:solidFill>
                <a:latin typeface="Poppins Heavy"/>
                <a:ea typeface="Poppins Heavy"/>
                <a:cs typeface="Poppins Heavy"/>
                <a:sym typeface="Poppins Heavy"/>
              </a:rPr>
              <a:t>OUR PROCESS</a:t>
            </a:r>
          </a:p>
        </p:txBody>
      </p:sp>
      <p:sp>
        <p:nvSpPr>
          <p:cNvPr id="5" name="TextBox 5"/>
          <p:cNvSpPr txBox="1"/>
          <p:nvPr/>
        </p:nvSpPr>
        <p:spPr>
          <a:xfrm>
            <a:off x="10088213" y="4053716"/>
            <a:ext cx="2429874" cy="782320"/>
          </a:xfrm>
          <a:prstGeom prst="rect">
            <a:avLst/>
          </a:prstGeom>
        </p:spPr>
        <p:txBody>
          <a:bodyPr lIns="0" tIns="0" rIns="0" bIns="0" rtlCol="0" anchor="t">
            <a:spAutoFit/>
          </a:bodyPr>
          <a:lstStyle/>
          <a:p>
            <a:pPr marL="474979" lvl="1" indent="-237490" algn="l">
              <a:lnSpc>
                <a:spcPts val="3079"/>
              </a:lnSpc>
              <a:buAutoNum type="arabicPeriod"/>
            </a:pPr>
            <a:r>
              <a:rPr lang="en-US" sz="2199">
                <a:solidFill>
                  <a:srgbClr val="FFFFFF"/>
                </a:solidFill>
                <a:latin typeface="Poppins"/>
                <a:ea typeface="Poppins"/>
                <a:cs typeface="Poppins"/>
                <a:sym typeface="Poppins"/>
              </a:rPr>
              <a:t>Site Consultation</a:t>
            </a:r>
          </a:p>
        </p:txBody>
      </p:sp>
      <p:sp>
        <p:nvSpPr>
          <p:cNvPr id="6" name="TextBox 6"/>
          <p:cNvSpPr txBox="1"/>
          <p:nvPr/>
        </p:nvSpPr>
        <p:spPr>
          <a:xfrm>
            <a:off x="9989413" y="6818628"/>
            <a:ext cx="2284711" cy="782320"/>
          </a:xfrm>
          <a:prstGeom prst="rect">
            <a:avLst/>
          </a:prstGeom>
        </p:spPr>
        <p:txBody>
          <a:bodyPr lIns="0" tIns="0" rIns="0" bIns="0" rtlCol="0" anchor="t">
            <a:spAutoFit/>
          </a:bodyPr>
          <a:lstStyle/>
          <a:p>
            <a:pPr marL="474979" lvl="1" indent="-237490" algn="l">
              <a:lnSpc>
                <a:spcPts val="3079"/>
              </a:lnSpc>
              <a:buAutoNum type="arabicPeriod"/>
            </a:pPr>
            <a:r>
              <a:rPr lang="en-US" sz="2199">
                <a:solidFill>
                  <a:srgbClr val="FFFFFF"/>
                </a:solidFill>
                <a:latin typeface="Poppins"/>
                <a:ea typeface="Poppins"/>
                <a:cs typeface="Poppins"/>
                <a:sym typeface="Poppins"/>
              </a:rPr>
              <a:t>Technical Assessment</a:t>
            </a:r>
          </a:p>
        </p:txBody>
      </p:sp>
      <p:sp>
        <p:nvSpPr>
          <p:cNvPr id="7" name="TextBox 7"/>
          <p:cNvSpPr txBox="1"/>
          <p:nvPr/>
        </p:nvSpPr>
        <p:spPr>
          <a:xfrm>
            <a:off x="10088213" y="5344397"/>
            <a:ext cx="2653506" cy="782320"/>
          </a:xfrm>
          <a:prstGeom prst="rect">
            <a:avLst/>
          </a:prstGeom>
        </p:spPr>
        <p:txBody>
          <a:bodyPr lIns="0" tIns="0" rIns="0" bIns="0" rtlCol="0" anchor="t">
            <a:spAutoFit/>
          </a:bodyPr>
          <a:lstStyle/>
          <a:p>
            <a:pPr marL="474979" lvl="1" indent="-237490" algn="l">
              <a:lnSpc>
                <a:spcPts val="3079"/>
              </a:lnSpc>
              <a:buAutoNum type="arabicPeriod"/>
            </a:pPr>
            <a:r>
              <a:rPr lang="en-US" sz="2199">
                <a:solidFill>
                  <a:srgbClr val="FFFFFF"/>
                </a:solidFill>
                <a:latin typeface="Poppins"/>
                <a:ea typeface="Poppins"/>
                <a:cs typeface="Poppins"/>
                <a:sym typeface="Poppins"/>
              </a:rPr>
              <a:t>Quotation &amp; Specifications</a:t>
            </a:r>
          </a:p>
        </p:txBody>
      </p:sp>
      <p:sp>
        <p:nvSpPr>
          <p:cNvPr id="8" name="TextBox 8"/>
          <p:cNvSpPr txBox="1"/>
          <p:nvPr/>
        </p:nvSpPr>
        <p:spPr>
          <a:xfrm>
            <a:off x="14271084" y="4053716"/>
            <a:ext cx="2395991" cy="391795"/>
          </a:xfrm>
          <a:prstGeom prst="rect">
            <a:avLst/>
          </a:prstGeom>
        </p:spPr>
        <p:txBody>
          <a:bodyPr lIns="0" tIns="0" rIns="0" bIns="0" rtlCol="0" anchor="t">
            <a:spAutoFit/>
          </a:bodyPr>
          <a:lstStyle/>
          <a:p>
            <a:pPr marL="474979" lvl="1" indent="-237490" algn="l">
              <a:lnSpc>
                <a:spcPts val="3079"/>
              </a:lnSpc>
              <a:buAutoNum type="arabicPeriod"/>
            </a:pPr>
            <a:r>
              <a:rPr lang="en-US" sz="2199">
                <a:solidFill>
                  <a:srgbClr val="FFFFFF"/>
                </a:solidFill>
                <a:latin typeface="Poppins"/>
                <a:ea typeface="Poppins"/>
                <a:cs typeface="Poppins"/>
                <a:sym typeface="Poppins"/>
              </a:rPr>
              <a:t>Fabrication</a:t>
            </a:r>
          </a:p>
        </p:txBody>
      </p:sp>
      <p:sp>
        <p:nvSpPr>
          <p:cNvPr id="9" name="TextBox 9"/>
          <p:cNvSpPr txBox="1"/>
          <p:nvPr/>
        </p:nvSpPr>
        <p:spPr>
          <a:xfrm>
            <a:off x="14399792" y="5189975"/>
            <a:ext cx="2730800" cy="1091164"/>
          </a:xfrm>
          <a:prstGeom prst="rect">
            <a:avLst/>
          </a:prstGeom>
        </p:spPr>
        <p:txBody>
          <a:bodyPr lIns="0" tIns="0" rIns="0" bIns="0" rtlCol="0" anchor="t">
            <a:spAutoFit/>
          </a:bodyPr>
          <a:lstStyle/>
          <a:p>
            <a:pPr marL="440604" lvl="1" indent="-220302" algn="l">
              <a:lnSpc>
                <a:spcPts val="2857"/>
              </a:lnSpc>
              <a:buAutoNum type="arabicPeriod"/>
            </a:pPr>
            <a:r>
              <a:rPr lang="en-US" sz="2040">
                <a:solidFill>
                  <a:srgbClr val="FFFFFF"/>
                </a:solidFill>
                <a:latin typeface="Poppins"/>
                <a:ea typeface="Poppins"/>
                <a:cs typeface="Poppins"/>
                <a:sym typeface="Poppins"/>
              </a:rPr>
              <a:t>Installation &amp; Quality Assurance</a:t>
            </a:r>
          </a:p>
        </p:txBody>
      </p:sp>
      <p:sp>
        <p:nvSpPr>
          <p:cNvPr id="10" name="TextBox 10"/>
          <p:cNvSpPr txBox="1"/>
          <p:nvPr/>
        </p:nvSpPr>
        <p:spPr>
          <a:xfrm>
            <a:off x="14271084" y="6815689"/>
            <a:ext cx="2988216" cy="782320"/>
          </a:xfrm>
          <a:prstGeom prst="rect">
            <a:avLst/>
          </a:prstGeom>
        </p:spPr>
        <p:txBody>
          <a:bodyPr lIns="0" tIns="0" rIns="0" bIns="0" rtlCol="0" anchor="t">
            <a:spAutoFit/>
          </a:bodyPr>
          <a:lstStyle/>
          <a:p>
            <a:pPr marL="474979" lvl="1" indent="-237490" algn="l">
              <a:lnSpc>
                <a:spcPts val="3079"/>
              </a:lnSpc>
              <a:buAutoNum type="arabicPeriod"/>
            </a:pPr>
            <a:r>
              <a:rPr lang="en-US" sz="2199">
                <a:solidFill>
                  <a:srgbClr val="FFFFFF"/>
                </a:solidFill>
                <a:latin typeface="Poppins"/>
                <a:ea typeface="Poppins"/>
                <a:cs typeface="Poppins"/>
                <a:sym typeface="Poppins"/>
              </a:rPr>
              <a:t>Final Inspection &amp; Handover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666" b="-666"/>
            </a:stretch>
          </a:blipFill>
        </p:spPr>
      </p:sp>
      <p:grpSp>
        <p:nvGrpSpPr>
          <p:cNvPr id="3" name="Group 3"/>
          <p:cNvGrpSpPr/>
          <p:nvPr/>
        </p:nvGrpSpPr>
        <p:grpSpPr>
          <a:xfrm>
            <a:off x="9805283" y="633636"/>
            <a:ext cx="10322519" cy="10400921"/>
            <a:chOff x="0" y="0"/>
            <a:chExt cx="889656" cy="896414"/>
          </a:xfrm>
        </p:grpSpPr>
        <p:sp>
          <p:nvSpPr>
            <p:cNvPr id="4" name="Freeform 4"/>
            <p:cNvSpPr/>
            <p:nvPr/>
          </p:nvSpPr>
          <p:spPr>
            <a:xfrm>
              <a:off x="0" y="0"/>
              <a:ext cx="889656" cy="896414"/>
            </a:xfrm>
            <a:custGeom>
              <a:avLst/>
              <a:gdLst/>
              <a:ahLst/>
              <a:cxnLst/>
              <a:rect l="l" t="t" r="r" b="b"/>
              <a:pathLst>
                <a:path w="889656" h="896414">
                  <a:moveTo>
                    <a:pt x="444828" y="0"/>
                  </a:moveTo>
                  <a:cubicBezTo>
                    <a:pt x="199156" y="0"/>
                    <a:pt x="0" y="200669"/>
                    <a:pt x="0" y="448207"/>
                  </a:cubicBezTo>
                  <a:cubicBezTo>
                    <a:pt x="0" y="695745"/>
                    <a:pt x="199156" y="896414"/>
                    <a:pt x="444828" y="896414"/>
                  </a:cubicBezTo>
                  <a:cubicBezTo>
                    <a:pt x="690500" y="896414"/>
                    <a:pt x="889656" y="695745"/>
                    <a:pt x="889656" y="448207"/>
                  </a:cubicBezTo>
                  <a:cubicBezTo>
                    <a:pt x="889656" y="200669"/>
                    <a:pt x="690500" y="0"/>
                    <a:pt x="444828" y="0"/>
                  </a:cubicBezTo>
                  <a:close/>
                </a:path>
              </a:pathLst>
            </a:custGeom>
            <a:blipFill>
              <a:blip r:embed="rId3"/>
              <a:stretch>
                <a:fillRect t="-61" b="-61"/>
              </a:stretch>
            </a:blipFill>
          </p:spPr>
        </p:sp>
      </p:grpSp>
      <p:sp>
        <p:nvSpPr>
          <p:cNvPr id="5" name="TextBox 5"/>
          <p:cNvSpPr txBox="1"/>
          <p:nvPr/>
        </p:nvSpPr>
        <p:spPr>
          <a:xfrm>
            <a:off x="1038225" y="2829628"/>
            <a:ext cx="8363419" cy="1437270"/>
          </a:xfrm>
          <a:prstGeom prst="rect">
            <a:avLst/>
          </a:prstGeom>
        </p:spPr>
        <p:txBody>
          <a:bodyPr lIns="0" tIns="0" rIns="0" bIns="0" rtlCol="0" anchor="t">
            <a:spAutoFit/>
          </a:bodyPr>
          <a:lstStyle/>
          <a:p>
            <a:pPr marL="0" lvl="0" indent="0" algn="l">
              <a:lnSpc>
                <a:spcPts val="10491"/>
              </a:lnSpc>
            </a:pPr>
            <a:r>
              <a:rPr lang="en-US" sz="9367" b="1">
                <a:solidFill>
                  <a:srgbClr val="F7FBFF"/>
                </a:solidFill>
                <a:latin typeface="Poppins Heavy"/>
                <a:ea typeface="Poppins Heavy"/>
                <a:cs typeface="Poppins Heavy"/>
                <a:sym typeface="Poppins Heavy"/>
              </a:rPr>
              <a:t>CONTACT US</a:t>
            </a:r>
          </a:p>
        </p:txBody>
      </p:sp>
      <p:sp>
        <p:nvSpPr>
          <p:cNvPr id="6" name="Freeform 6"/>
          <p:cNvSpPr/>
          <p:nvPr/>
        </p:nvSpPr>
        <p:spPr>
          <a:xfrm>
            <a:off x="1254275" y="4922994"/>
            <a:ext cx="476405" cy="380258"/>
          </a:xfrm>
          <a:custGeom>
            <a:avLst/>
            <a:gdLst/>
            <a:ahLst/>
            <a:cxnLst/>
            <a:rect l="l" t="t" r="r" b="b"/>
            <a:pathLst>
              <a:path w="476405" h="380258">
                <a:moveTo>
                  <a:pt x="0" y="0"/>
                </a:moveTo>
                <a:lnTo>
                  <a:pt x="476405" y="0"/>
                </a:lnTo>
                <a:lnTo>
                  <a:pt x="476405" y="380257"/>
                </a:lnTo>
                <a:lnTo>
                  <a:pt x="0" y="380257"/>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1941108" y="4838575"/>
            <a:ext cx="6504829" cy="424815"/>
          </a:xfrm>
          <a:prstGeom prst="rect">
            <a:avLst/>
          </a:prstGeom>
        </p:spPr>
        <p:txBody>
          <a:bodyPr lIns="0" tIns="0" rIns="0" bIns="0" rtlCol="0" anchor="t">
            <a:spAutoFit/>
          </a:bodyPr>
          <a:lstStyle/>
          <a:p>
            <a:pPr marL="0" lvl="0" indent="0" algn="l">
              <a:lnSpc>
                <a:spcPts val="3359"/>
              </a:lnSpc>
            </a:pPr>
            <a:r>
              <a:rPr lang="en-US" sz="2400" b="1">
                <a:solidFill>
                  <a:srgbClr val="F7FBFF"/>
                </a:solidFill>
                <a:latin typeface="Poppins Bold"/>
                <a:ea typeface="Poppins Bold"/>
                <a:cs typeface="Poppins Bold"/>
                <a:sym typeface="Poppins Bold"/>
              </a:rPr>
              <a:t>076 426 7184 </a:t>
            </a:r>
            <a:r>
              <a:rPr lang="en-US" sz="2400">
                <a:solidFill>
                  <a:srgbClr val="F7FBFF"/>
                </a:solidFill>
                <a:latin typeface="Poppins"/>
                <a:ea typeface="Poppins"/>
                <a:cs typeface="Poppins"/>
                <a:sym typeface="Poppins"/>
              </a:rPr>
              <a:t>| 082 325 0895 | </a:t>
            </a:r>
            <a:r>
              <a:rPr lang="en-US" sz="2400" b="1">
                <a:solidFill>
                  <a:srgbClr val="F7FBFF"/>
                </a:solidFill>
                <a:latin typeface="Poppins Bold"/>
                <a:ea typeface="Poppins Bold"/>
                <a:cs typeface="Poppins Bold"/>
                <a:sym typeface="Poppins Bold"/>
              </a:rPr>
              <a:t>079 437 5475</a:t>
            </a:r>
          </a:p>
        </p:txBody>
      </p:sp>
      <p:sp>
        <p:nvSpPr>
          <p:cNvPr id="8" name="Freeform 8"/>
          <p:cNvSpPr/>
          <p:nvPr/>
        </p:nvSpPr>
        <p:spPr>
          <a:xfrm>
            <a:off x="1301900" y="6874404"/>
            <a:ext cx="450176" cy="289750"/>
          </a:xfrm>
          <a:custGeom>
            <a:avLst/>
            <a:gdLst/>
            <a:ahLst/>
            <a:cxnLst/>
            <a:rect l="l" t="t" r="r" b="b"/>
            <a:pathLst>
              <a:path w="450176" h="289750">
                <a:moveTo>
                  <a:pt x="0" y="0"/>
                </a:moveTo>
                <a:lnTo>
                  <a:pt x="450177" y="0"/>
                </a:lnTo>
                <a:lnTo>
                  <a:pt x="450177" y="289750"/>
                </a:lnTo>
                <a:lnTo>
                  <a:pt x="0" y="289750"/>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sp>
      <p:sp>
        <p:nvSpPr>
          <p:cNvPr id="9" name="TextBox 9"/>
          <p:cNvSpPr txBox="1"/>
          <p:nvPr/>
        </p:nvSpPr>
        <p:spPr>
          <a:xfrm>
            <a:off x="2240783" y="6749902"/>
            <a:ext cx="5533132" cy="392216"/>
          </a:xfrm>
          <a:prstGeom prst="rect">
            <a:avLst/>
          </a:prstGeom>
        </p:spPr>
        <p:txBody>
          <a:bodyPr lIns="0" tIns="0" rIns="0" bIns="0" rtlCol="0" anchor="t">
            <a:spAutoFit/>
          </a:bodyPr>
          <a:lstStyle/>
          <a:p>
            <a:pPr marL="0" lvl="0" indent="0" algn="l">
              <a:lnSpc>
                <a:spcPts val="3056"/>
              </a:lnSpc>
            </a:pPr>
            <a:r>
              <a:rPr lang="en-US" sz="2183">
                <a:solidFill>
                  <a:srgbClr val="F7FBFF"/>
                </a:solidFill>
                <a:latin typeface="Poppins"/>
                <a:ea typeface="Poppins"/>
                <a:cs typeface="Poppins"/>
                <a:sym typeface="Poppins"/>
              </a:rPr>
              <a:t>info@alugen.co.za</a:t>
            </a:r>
          </a:p>
        </p:txBody>
      </p:sp>
      <p:sp>
        <p:nvSpPr>
          <p:cNvPr id="10" name="Freeform 10"/>
          <p:cNvSpPr/>
          <p:nvPr/>
        </p:nvSpPr>
        <p:spPr>
          <a:xfrm>
            <a:off x="1301900" y="5967571"/>
            <a:ext cx="422936" cy="422936"/>
          </a:xfrm>
          <a:custGeom>
            <a:avLst/>
            <a:gdLst/>
            <a:ahLst/>
            <a:cxnLst/>
            <a:rect l="l" t="t" r="r" b="b"/>
            <a:pathLst>
              <a:path w="422936" h="422936">
                <a:moveTo>
                  <a:pt x="0" y="0"/>
                </a:moveTo>
                <a:lnTo>
                  <a:pt x="422936" y="0"/>
                </a:lnTo>
                <a:lnTo>
                  <a:pt x="422936" y="422936"/>
                </a:lnTo>
                <a:lnTo>
                  <a:pt x="0" y="422936"/>
                </a:lnTo>
                <a:lnTo>
                  <a:pt x="0" y="0"/>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sp>
      <p:sp>
        <p:nvSpPr>
          <p:cNvPr id="11" name="TextBox 11"/>
          <p:cNvSpPr txBox="1"/>
          <p:nvPr/>
        </p:nvSpPr>
        <p:spPr>
          <a:xfrm>
            <a:off x="2240783" y="5900896"/>
            <a:ext cx="4926354" cy="392216"/>
          </a:xfrm>
          <a:prstGeom prst="rect">
            <a:avLst/>
          </a:prstGeom>
        </p:spPr>
        <p:txBody>
          <a:bodyPr lIns="0" tIns="0" rIns="0" bIns="0" rtlCol="0" anchor="t">
            <a:spAutoFit/>
          </a:bodyPr>
          <a:lstStyle/>
          <a:p>
            <a:pPr marL="0" lvl="0" indent="0" algn="l">
              <a:lnSpc>
                <a:spcPts val="3056"/>
              </a:lnSpc>
            </a:pPr>
            <a:r>
              <a:rPr lang="en-US" sz="2183">
                <a:solidFill>
                  <a:srgbClr val="F7FBFF"/>
                </a:solidFill>
                <a:latin typeface="Poppins"/>
                <a:ea typeface="Poppins"/>
                <a:cs typeface="Poppins"/>
                <a:sym typeface="Poppins"/>
              </a:rPr>
              <a:t>https://www.alugen.co.za</a:t>
            </a:r>
          </a:p>
        </p:txBody>
      </p:sp>
      <p:sp>
        <p:nvSpPr>
          <p:cNvPr id="12" name="Freeform 12"/>
          <p:cNvSpPr/>
          <p:nvPr/>
        </p:nvSpPr>
        <p:spPr>
          <a:xfrm>
            <a:off x="1386217" y="7665583"/>
            <a:ext cx="319124" cy="422936"/>
          </a:xfrm>
          <a:custGeom>
            <a:avLst/>
            <a:gdLst/>
            <a:ahLst/>
            <a:cxnLst/>
            <a:rect l="l" t="t" r="r" b="b"/>
            <a:pathLst>
              <a:path w="319124" h="422936">
                <a:moveTo>
                  <a:pt x="0" y="0"/>
                </a:moveTo>
                <a:lnTo>
                  <a:pt x="319124" y="0"/>
                </a:lnTo>
                <a:lnTo>
                  <a:pt x="319124" y="422936"/>
                </a:lnTo>
                <a:lnTo>
                  <a:pt x="0" y="422936"/>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sp>
        <p:nvSpPr>
          <p:cNvPr id="13" name="TextBox 13"/>
          <p:cNvSpPr txBox="1"/>
          <p:nvPr/>
        </p:nvSpPr>
        <p:spPr>
          <a:xfrm>
            <a:off x="2240783" y="7598908"/>
            <a:ext cx="5128613" cy="392216"/>
          </a:xfrm>
          <a:prstGeom prst="rect">
            <a:avLst/>
          </a:prstGeom>
        </p:spPr>
        <p:txBody>
          <a:bodyPr lIns="0" tIns="0" rIns="0" bIns="0" rtlCol="0" anchor="t">
            <a:spAutoFit/>
          </a:bodyPr>
          <a:lstStyle/>
          <a:p>
            <a:pPr marL="0" lvl="0" indent="0" algn="l">
              <a:lnSpc>
                <a:spcPts val="3056"/>
              </a:lnSpc>
            </a:pPr>
            <a:r>
              <a:rPr lang="en-US" sz="2183">
                <a:solidFill>
                  <a:srgbClr val="F7FBFF"/>
                </a:solidFill>
                <a:latin typeface="Poppins"/>
                <a:ea typeface="Poppins"/>
                <a:cs typeface="Poppins"/>
                <a:sym typeface="Poppins"/>
              </a:rPr>
              <a:t>Precision. Quality. Excellence.</a:t>
            </a:r>
          </a:p>
        </p:txBody>
      </p:sp>
      <p:sp>
        <p:nvSpPr>
          <p:cNvPr id="14" name="TextBox 14"/>
          <p:cNvSpPr txBox="1"/>
          <p:nvPr/>
        </p:nvSpPr>
        <p:spPr>
          <a:xfrm>
            <a:off x="1884927" y="8992733"/>
            <a:ext cx="7259073" cy="509905"/>
          </a:xfrm>
          <a:prstGeom prst="rect">
            <a:avLst/>
          </a:prstGeom>
        </p:spPr>
        <p:txBody>
          <a:bodyPr lIns="0" tIns="0" rIns="0" bIns="0" rtlCol="0" anchor="t">
            <a:spAutoFit/>
          </a:bodyPr>
          <a:lstStyle/>
          <a:p>
            <a:pPr marL="0" lvl="0" indent="0" algn="l">
              <a:lnSpc>
                <a:spcPts val="3919"/>
              </a:lnSpc>
            </a:pPr>
            <a:r>
              <a:rPr lang="en-US" sz="2799" i="1">
                <a:solidFill>
                  <a:srgbClr val="F7FBFF"/>
                </a:solidFill>
                <a:latin typeface="Poppins Italics"/>
                <a:ea typeface="Poppins Italics"/>
                <a:cs typeface="Poppins Italics"/>
                <a:sym typeface="Poppins Italics"/>
              </a:rPr>
              <a:t>We do not charge for Quotation</a:t>
            </a:r>
          </a:p>
        </p:txBody>
      </p:sp>
      <p:sp>
        <p:nvSpPr>
          <p:cNvPr id="15" name="TextBox 15"/>
          <p:cNvSpPr txBox="1"/>
          <p:nvPr/>
        </p:nvSpPr>
        <p:spPr>
          <a:xfrm>
            <a:off x="2290109" y="5385928"/>
            <a:ext cx="5583585" cy="283210"/>
          </a:xfrm>
          <a:prstGeom prst="rect">
            <a:avLst/>
          </a:prstGeom>
        </p:spPr>
        <p:txBody>
          <a:bodyPr lIns="0" tIns="0" rIns="0" bIns="0" rtlCol="0" anchor="t">
            <a:spAutoFit/>
          </a:bodyPr>
          <a:lstStyle/>
          <a:p>
            <a:pPr algn="ctr">
              <a:lnSpc>
                <a:spcPts val="2239"/>
              </a:lnSpc>
              <a:spcBef>
                <a:spcPct val="0"/>
              </a:spcBef>
            </a:pPr>
            <a:r>
              <a:rPr lang="en-US" sz="1599" i="1">
                <a:solidFill>
                  <a:srgbClr val="F7FBFF"/>
                </a:solidFill>
                <a:latin typeface="Poppins Italics"/>
                <a:ea typeface="Poppins Italics"/>
                <a:cs typeface="Poppins Italics"/>
                <a:sym typeface="Poppins Italics"/>
              </a:rPr>
              <a:t>Whatsapp to the above numbers, we will call you 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9760131" y="-435785"/>
            <a:ext cx="9246196" cy="11330049"/>
            <a:chOff x="0" y="0"/>
            <a:chExt cx="2435212" cy="2984046"/>
          </a:xfrm>
        </p:grpSpPr>
        <p:sp>
          <p:nvSpPr>
            <p:cNvPr id="4" name="Freeform 4"/>
            <p:cNvSpPr/>
            <p:nvPr/>
          </p:nvSpPr>
          <p:spPr>
            <a:xfrm>
              <a:off x="0" y="0"/>
              <a:ext cx="2435212" cy="2984046"/>
            </a:xfrm>
            <a:custGeom>
              <a:avLst/>
              <a:gdLst/>
              <a:ahLst/>
              <a:cxnLst/>
              <a:rect l="l" t="t" r="r" b="b"/>
              <a:pathLst>
                <a:path w="2435212" h="2984046">
                  <a:moveTo>
                    <a:pt x="0" y="0"/>
                  </a:moveTo>
                  <a:lnTo>
                    <a:pt x="2435212" y="0"/>
                  </a:lnTo>
                  <a:lnTo>
                    <a:pt x="2435212" y="2984046"/>
                  </a:lnTo>
                  <a:lnTo>
                    <a:pt x="0" y="2984046"/>
                  </a:lnTo>
                  <a:close/>
                </a:path>
              </a:pathLst>
            </a:custGeom>
            <a:solidFill>
              <a:srgbClr val="FFFFFF"/>
            </a:solidFill>
          </p:spPr>
        </p:sp>
        <p:sp>
          <p:nvSpPr>
            <p:cNvPr id="5" name="TextBox 5"/>
            <p:cNvSpPr txBox="1"/>
            <p:nvPr/>
          </p:nvSpPr>
          <p:spPr>
            <a:xfrm>
              <a:off x="0" y="-38100"/>
              <a:ext cx="2435212" cy="3022146"/>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187769" y="1028700"/>
            <a:ext cx="4605374" cy="3986021"/>
            <a:chOff x="0" y="0"/>
            <a:chExt cx="939094" cy="812800"/>
          </a:xfrm>
        </p:grpSpPr>
        <p:sp>
          <p:nvSpPr>
            <p:cNvPr id="7" name="Freeform 7"/>
            <p:cNvSpPr/>
            <p:nvPr/>
          </p:nvSpPr>
          <p:spPr>
            <a:xfrm>
              <a:off x="0" y="0"/>
              <a:ext cx="939094" cy="812800"/>
            </a:xfrm>
            <a:custGeom>
              <a:avLst/>
              <a:gdLst/>
              <a:ahLst/>
              <a:cxnLst/>
              <a:rect l="l" t="t" r="r" b="b"/>
              <a:pathLst>
                <a:path w="939094" h="812800">
                  <a:moveTo>
                    <a:pt x="31940" y="0"/>
                  </a:moveTo>
                  <a:lnTo>
                    <a:pt x="907154" y="0"/>
                  </a:lnTo>
                  <a:cubicBezTo>
                    <a:pt x="915625" y="0"/>
                    <a:pt x="923749" y="3365"/>
                    <a:pt x="929739" y="9355"/>
                  </a:cubicBezTo>
                  <a:cubicBezTo>
                    <a:pt x="935729" y="15345"/>
                    <a:pt x="939094" y="23469"/>
                    <a:pt x="939094" y="31940"/>
                  </a:cubicBezTo>
                  <a:lnTo>
                    <a:pt x="939094" y="780860"/>
                  </a:lnTo>
                  <a:cubicBezTo>
                    <a:pt x="939094" y="789331"/>
                    <a:pt x="935729" y="797455"/>
                    <a:pt x="929739" y="803445"/>
                  </a:cubicBezTo>
                  <a:cubicBezTo>
                    <a:pt x="923749" y="809435"/>
                    <a:pt x="915625" y="812800"/>
                    <a:pt x="907154" y="812800"/>
                  </a:cubicBezTo>
                  <a:lnTo>
                    <a:pt x="31940" y="812800"/>
                  </a:lnTo>
                  <a:cubicBezTo>
                    <a:pt x="23469" y="812800"/>
                    <a:pt x="15345" y="809435"/>
                    <a:pt x="9355" y="803445"/>
                  </a:cubicBezTo>
                  <a:cubicBezTo>
                    <a:pt x="3365" y="797455"/>
                    <a:pt x="0" y="789331"/>
                    <a:pt x="0" y="780860"/>
                  </a:cubicBezTo>
                  <a:lnTo>
                    <a:pt x="0" y="31940"/>
                  </a:lnTo>
                  <a:cubicBezTo>
                    <a:pt x="0" y="23469"/>
                    <a:pt x="3365" y="15345"/>
                    <a:pt x="9355" y="9355"/>
                  </a:cubicBezTo>
                  <a:cubicBezTo>
                    <a:pt x="15345" y="3365"/>
                    <a:pt x="23469" y="0"/>
                    <a:pt x="31940" y="0"/>
                  </a:cubicBezTo>
                  <a:close/>
                </a:path>
              </a:pathLst>
            </a:custGeom>
            <a:blipFill>
              <a:blip r:embed="rId3"/>
              <a:stretch>
                <a:fillRect l="-9683" r="-43845"/>
              </a:stretch>
            </a:blipFill>
          </p:spPr>
        </p:sp>
      </p:grpSp>
      <p:grpSp>
        <p:nvGrpSpPr>
          <p:cNvPr id="8" name="Group 8"/>
          <p:cNvGrpSpPr/>
          <p:nvPr/>
        </p:nvGrpSpPr>
        <p:grpSpPr>
          <a:xfrm>
            <a:off x="4354112" y="5329429"/>
            <a:ext cx="4605374" cy="3986021"/>
            <a:chOff x="0" y="0"/>
            <a:chExt cx="939094" cy="812800"/>
          </a:xfrm>
        </p:grpSpPr>
        <p:sp>
          <p:nvSpPr>
            <p:cNvPr id="9" name="Freeform 9"/>
            <p:cNvSpPr/>
            <p:nvPr/>
          </p:nvSpPr>
          <p:spPr>
            <a:xfrm>
              <a:off x="0" y="0"/>
              <a:ext cx="939094" cy="812800"/>
            </a:xfrm>
            <a:custGeom>
              <a:avLst/>
              <a:gdLst/>
              <a:ahLst/>
              <a:cxnLst/>
              <a:rect l="l" t="t" r="r" b="b"/>
              <a:pathLst>
                <a:path w="939094" h="812800">
                  <a:moveTo>
                    <a:pt x="31940" y="0"/>
                  </a:moveTo>
                  <a:lnTo>
                    <a:pt x="907154" y="0"/>
                  </a:lnTo>
                  <a:cubicBezTo>
                    <a:pt x="915625" y="0"/>
                    <a:pt x="923749" y="3365"/>
                    <a:pt x="929739" y="9355"/>
                  </a:cubicBezTo>
                  <a:cubicBezTo>
                    <a:pt x="935729" y="15345"/>
                    <a:pt x="939094" y="23469"/>
                    <a:pt x="939094" y="31940"/>
                  </a:cubicBezTo>
                  <a:lnTo>
                    <a:pt x="939094" y="780860"/>
                  </a:lnTo>
                  <a:cubicBezTo>
                    <a:pt x="939094" y="789331"/>
                    <a:pt x="935729" y="797455"/>
                    <a:pt x="929739" y="803445"/>
                  </a:cubicBezTo>
                  <a:cubicBezTo>
                    <a:pt x="923749" y="809435"/>
                    <a:pt x="915625" y="812800"/>
                    <a:pt x="907154" y="812800"/>
                  </a:cubicBezTo>
                  <a:lnTo>
                    <a:pt x="31940" y="812800"/>
                  </a:lnTo>
                  <a:cubicBezTo>
                    <a:pt x="23469" y="812800"/>
                    <a:pt x="15345" y="809435"/>
                    <a:pt x="9355" y="803445"/>
                  </a:cubicBezTo>
                  <a:cubicBezTo>
                    <a:pt x="3365" y="797455"/>
                    <a:pt x="0" y="789331"/>
                    <a:pt x="0" y="780860"/>
                  </a:cubicBezTo>
                  <a:lnTo>
                    <a:pt x="0" y="31940"/>
                  </a:lnTo>
                  <a:cubicBezTo>
                    <a:pt x="0" y="23469"/>
                    <a:pt x="3365" y="15345"/>
                    <a:pt x="9355" y="9355"/>
                  </a:cubicBezTo>
                  <a:cubicBezTo>
                    <a:pt x="15345" y="3365"/>
                    <a:pt x="23469" y="0"/>
                    <a:pt x="31940" y="0"/>
                  </a:cubicBezTo>
                  <a:close/>
                </a:path>
              </a:pathLst>
            </a:custGeom>
            <a:blipFill>
              <a:blip r:embed="rId4"/>
              <a:stretch>
                <a:fillRect l="-14913" r="-14913"/>
              </a:stretch>
            </a:blipFill>
          </p:spPr>
        </p:sp>
      </p:grpSp>
      <p:sp>
        <p:nvSpPr>
          <p:cNvPr id="10" name="TextBox 10"/>
          <p:cNvSpPr txBox="1"/>
          <p:nvPr/>
        </p:nvSpPr>
        <p:spPr>
          <a:xfrm>
            <a:off x="10733140" y="538224"/>
            <a:ext cx="6204641" cy="1599510"/>
          </a:xfrm>
          <a:prstGeom prst="rect">
            <a:avLst/>
          </a:prstGeom>
        </p:spPr>
        <p:txBody>
          <a:bodyPr lIns="0" tIns="0" rIns="0" bIns="0" rtlCol="0" anchor="t">
            <a:spAutoFit/>
          </a:bodyPr>
          <a:lstStyle/>
          <a:p>
            <a:pPr algn="l">
              <a:lnSpc>
                <a:spcPts val="12433"/>
              </a:lnSpc>
              <a:spcBef>
                <a:spcPct val="0"/>
              </a:spcBef>
            </a:pPr>
            <a:r>
              <a:rPr lang="en-US" sz="8881" b="1">
                <a:solidFill>
                  <a:srgbClr val="000814"/>
                </a:solidFill>
                <a:latin typeface="Poppins Heavy"/>
                <a:ea typeface="Poppins Heavy"/>
                <a:cs typeface="Poppins Heavy"/>
                <a:sym typeface="Poppins Heavy"/>
              </a:rPr>
              <a:t>ABOUT US</a:t>
            </a:r>
          </a:p>
        </p:txBody>
      </p:sp>
      <p:sp>
        <p:nvSpPr>
          <p:cNvPr id="11" name="TextBox 11"/>
          <p:cNvSpPr txBox="1"/>
          <p:nvPr/>
        </p:nvSpPr>
        <p:spPr>
          <a:xfrm>
            <a:off x="10199001" y="2388870"/>
            <a:ext cx="7825472" cy="6926580"/>
          </a:xfrm>
          <a:prstGeom prst="rect">
            <a:avLst/>
          </a:prstGeom>
        </p:spPr>
        <p:txBody>
          <a:bodyPr lIns="0" tIns="0" rIns="0" bIns="0" rtlCol="0" anchor="t">
            <a:spAutoFit/>
          </a:bodyPr>
          <a:lstStyle/>
          <a:p>
            <a:pPr algn="l">
              <a:lnSpc>
                <a:spcPts val="2520"/>
              </a:lnSpc>
            </a:pPr>
            <a:r>
              <a:rPr lang="en-US" sz="1800">
                <a:solidFill>
                  <a:srgbClr val="000814"/>
                </a:solidFill>
                <a:latin typeface="Poppins"/>
                <a:ea typeface="Poppins"/>
                <a:cs typeface="Poppins"/>
                <a:sym typeface="Poppins"/>
              </a:rPr>
              <a:t>Founded in 2023, AluGen has established itself as an established provider of aluminium and glass solutions across Pretoria, Moloto, and Siyabuswa.</a:t>
            </a:r>
          </a:p>
          <a:p>
            <a:pPr algn="l">
              <a:lnSpc>
                <a:spcPts val="2520"/>
              </a:lnSpc>
            </a:pPr>
            <a:endParaRPr lang="en-US" sz="1800">
              <a:solidFill>
                <a:srgbClr val="000814"/>
              </a:solidFill>
              <a:latin typeface="Poppins"/>
              <a:ea typeface="Poppins"/>
              <a:cs typeface="Poppins"/>
              <a:sym typeface="Poppins"/>
            </a:endParaRPr>
          </a:p>
          <a:p>
            <a:pPr algn="l">
              <a:lnSpc>
                <a:spcPts val="2520"/>
              </a:lnSpc>
            </a:pPr>
            <a:r>
              <a:rPr lang="en-US" sz="1800">
                <a:solidFill>
                  <a:srgbClr val="000814"/>
                </a:solidFill>
                <a:latin typeface="Poppins"/>
                <a:ea typeface="Poppins"/>
                <a:cs typeface="Poppins"/>
                <a:sym typeface="Poppins"/>
              </a:rPr>
              <a:t>We specialise in the manufacturing, supply, and installation of high quality aluminium doors, windows, shopfronts, balustrades, garage doors — as well as refurbishment and renovation projects that modernise existing buildings.</a:t>
            </a:r>
          </a:p>
          <a:p>
            <a:pPr algn="l">
              <a:lnSpc>
                <a:spcPts val="2520"/>
              </a:lnSpc>
            </a:pPr>
            <a:endParaRPr lang="en-US" sz="1800">
              <a:solidFill>
                <a:srgbClr val="000814"/>
              </a:solidFill>
              <a:latin typeface="Poppins"/>
              <a:ea typeface="Poppins"/>
              <a:cs typeface="Poppins"/>
              <a:sym typeface="Poppins"/>
            </a:endParaRPr>
          </a:p>
          <a:p>
            <a:pPr algn="l">
              <a:lnSpc>
                <a:spcPts val="2520"/>
              </a:lnSpc>
            </a:pPr>
            <a:r>
              <a:rPr lang="en-US" sz="1800">
                <a:solidFill>
                  <a:srgbClr val="000814"/>
                </a:solidFill>
                <a:latin typeface="Poppins"/>
                <a:ea typeface="Poppins"/>
                <a:cs typeface="Poppins"/>
                <a:sym typeface="Poppins"/>
              </a:rPr>
              <a:t>Beyond our installation expertise, AluGen is also a trusted supplier of aluminium profiles and accessories to fabricators, supporting the broader construction and manufacturing industry with reliable materials and competitive pricing.</a:t>
            </a:r>
          </a:p>
          <a:p>
            <a:pPr algn="l">
              <a:lnSpc>
                <a:spcPts val="2520"/>
              </a:lnSpc>
            </a:pPr>
            <a:endParaRPr lang="en-US" sz="1800">
              <a:solidFill>
                <a:srgbClr val="000814"/>
              </a:solidFill>
              <a:latin typeface="Poppins"/>
              <a:ea typeface="Poppins"/>
              <a:cs typeface="Poppins"/>
              <a:sym typeface="Poppins"/>
            </a:endParaRPr>
          </a:p>
          <a:p>
            <a:pPr algn="l">
              <a:lnSpc>
                <a:spcPts val="2520"/>
              </a:lnSpc>
            </a:pPr>
            <a:r>
              <a:rPr lang="en-US" sz="1800">
                <a:solidFill>
                  <a:srgbClr val="000814"/>
                </a:solidFill>
                <a:latin typeface="Poppins"/>
                <a:ea typeface="Poppins"/>
                <a:cs typeface="Poppins"/>
                <a:sym typeface="Poppins"/>
              </a:rPr>
              <a:t>Through strong supplier relationships and an efficient supply chain, we deliver exceptional value and fast turnaround times, ensuring projects stay on schedule and within budget.</a:t>
            </a:r>
          </a:p>
          <a:p>
            <a:pPr algn="l">
              <a:lnSpc>
                <a:spcPts val="2520"/>
              </a:lnSpc>
            </a:pPr>
            <a:endParaRPr lang="en-US" sz="1800">
              <a:solidFill>
                <a:srgbClr val="000814"/>
              </a:solidFill>
              <a:latin typeface="Poppins"/>
              <a:ea typeface="Poppins"/>
              <a:cs typeface="Poppins"/>
              <a:sym typeface="Poppins"/>
            </a:endParaRPr>
          </a:p>
          <a:p>
            <a:pPr algn="l">
              <a:lnSpc>
                <a:spcPts val="2520"/>
              </a:lnSpc>
            </a:pPr>
            <a:r>
              <a:rPr lang="en-US" sz="1800">
                <a:solidFill>
                  <a:srgbClr val="000814"/>
                </a:solidFill>
                <a:latin typeface="Poppins"/>
                <a:ea typeface="Poppins"/>
                <a:cs typeface="Poppins"/>
                <a:sym typeface="Poppins"/>
              </a:rPr>
              <a:t>All AluGen products are manufactured in accordance with required standards, guaranteeing durability, safety, and style for every installation.</a:t>
            </a:r>
          </a:p>
          <a:p>
            <a:pPr algn="l">
              <a:lnSpc>
                <a:spcPts val="2520"/>
              </a:lnSpc>
            </a:pPr>
            <a:endParaRPr lang="en-US" sz="1800">
              <a:solidFill>
                <a:srgbClr val="000814"/>
              </a:solidFill>
              <a:latin typeface="Poppins"/>
              <a:ea typeface="Poppins"/>
              <a:cs typeface="Poppins"/>
              <a:sym typeface="Poppins"/>
            </a:endParaRPr>
          </a:p>
        </p:txBody>
      </p:sp>
      <p:sp>
        <p:nvSpPr>
          <p:cNvPr id="12" name="TextBox 12"/>
          <p:cNvSpPr txBox="1"/>
          <p:nvPr/>
        </p:nvSpPr>
        <p:spPr>
          <a:xfrm>
            <a:off x="11668331" y="9435564"/>
            <a:ext cx="4086532" cy="357942"/>
          </a:xfrm>
          <a:prstGeom prst="rect">
            <a:avLst/>
          </a:prstGeom>
        </p:spPr>
        <p:txBody>
          <a:bodyPr lIns="0" tIns="0" rIns="0" bIns="0" rtlCol="0" anchor="t">
            <a:spAutoFit/>
          </a:bodyPr>
          <a:lstStyle/>
          <a:p>
            <a:pPr algn="ctr">
              <a:lnSpc>
                <a:spcPts val="2845"/>
              </a:lnSpc>
            </a:pPr>
            <a:r>
              <a:rPr lang="en-US" sz="2032" spc="40">
                <a:solidFill>
                  <a:srgbClr val="000814"/>
                </a:solidFill>
                <a:latin typeface="Poppins"/>
                <a:ea typeface="Poppins"/>
                <a:cs typeface="Poppins"/>
                <a:sym typeface="Poppins"/>
              </a:rPr>
              <a:t>WWW.ALUGEN.CO.ZA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3566"/>
        </a:solidFill>
        <a:effectLst/>
      </p:bgPr>
    </p:bg>
    <p:spTree>
      <p:nvGrpSpPr>
        <p:cNvPr id="1" name=""/>
        <p:cNvGrpSpPr/>
        <p:nvPr/>
      </p:nvGrpSpPr>
      <p:grpSpPr>
        <a:xfrm>
          <a:off x="0" y="0"/>
          <a:ext cx="0" cy="0"/>
          <a:chOff x="0" y="0"/>
          <a:chExt cx="0" cy="0"/>
        </a:xfrm>
      </p:grpSpPr>
      <p:sp>
        <p:nvSpPr>
          <p:cNvPr id="2" name="TextBox 2"/>
          <p:cNvSpPr txBox="1"/>
          <p:nvPr/>
        </p:nvSpPr>
        <p:spPr>
          <a:xfrm>
            <a:off x="5334000" y="634047"/>
            <a:ext cx="7620000" cy="628650"/>
          </a:xfrm>
          <a:prstGeom prst="rect">
            <a:avLst/>
          </a:prstGeom>
        </p:spPr>
        <p:txBody>
          <a:bodyPr lIns="0" tIns="0" rIns="0" bIns="0" rtlCol="0" anchor="t">
            <a:spAutoFit/>
          </a:bodyPr>
          <a:lstStyle/>
          <a:p>
            <a:pPr marL="0" lvl="0" indent="0" algn="ctr">
              <a:lnSpc>
                <a:spcPts val="4678"/>
              </a:lnSpc>
              <a:spcBef>
                <a:spcPct val="0"/>
              </a:spcBef>
            </a:pPr>
            <a:r>
              <a:rPr lang="en-US" sz="3898" u="none" strike="noStrike">
                <a:solidFill>
                  <a:srgbClr val="FFFFFF"/>
                </a:solidFill>
                <a:latin typeface="Poppins"/>
                <a:ea typeface="Poppins"/>
                <a:cs typeface="Poppins"/>
                <a:sym typeface="Poppins"/>
              </a:rPr>
              <a:t>OUR DIRECTORS</a:t>
            </a:r>
          </a:p>
        </p:txBody>
      </p:sp>
      <p:sp>
        <p:nvSpPr>
          <p:cNvPr id="3" name="TextBox 3"/>
          <p:cNvSpPr txBox="1"/>
          <p:nvPr/>
        </p:nvSpPr>
        <p:spPr>
          <a:xfrm>
            <a:off x="3429000" y="1328420"/>
            <a:ext cx="11430000" cy="1005205"/>
          </a:xfrm>
          <a:prstGeom prst="rect">
            <a:avLst/>
          </a:prstGeom>
        </p:spPr>
        <p:txBody>
          <a:bodyPr lIns="0" tIns="0" rIns="0" bIns="0" rtlCol="0" anchor="t">
            <a:spAutoFit/>
          </a:bodyPr>
          <a:lstStyle/>
          <a:p>
            <a:pPr marL="0" lvl="0" indent="0" algn="ctr">
              <a:lnSpc>
                <a:spcPts val="3919"/>
              </a:lnSpc>
              <a:spcBef>
                <a:spcPct val="0"/>
              </a:spcBef>
            </a:pPr>
            <a:r>
              <a:rPr lang="en-US" sz="2799" u="none" strike="noStrike">
                <a:solidFill>
                  <a:srgbClr val="FFC300"/>
                </a:solidFill>
                <a:latin typeface="Poppins"/>
                <a:ea typeface="Poppins"/>
                <a:cs typeface="Poppins"/>
                <a:sym typeface="Poppins"/>
              </a:rPr>
              <a:t>Leadership that blends executive precision and technical craftsmanship</a:t>
            </a:r>
          </a:p>
        </p:txBody>
      </p:sp>
      <p:sp>
        <p:nvSpPr>
          <p:cNvPr id="4" name="TextBox 4"/>
          <p:cNvSpPr txBox="1"/>
          <p:nvPr/>
        </p:nvSpPr>
        <p:spPr>
          <a:xfrm>
            <a:off x="3313339" y="6703350"/>
            <a:ext cx="3810000" cy="581025"/>
          </a:xfrm>
          <a:prstGeom prst="rect">
            <a:avLst/>
          </a:prstGeom>
        </p:spPr>
        <p:txBody>
          <a:bodyPr lIns="0" tIns="0" rIns="0" bIns="0" rtlCol="0" anchor="t">
            <a:spAutoFit/>
          </a:bodyPr>
          <a:lstStyle/>
          <a:p>
            <a:pPr marL="0" lvl="0" indent="0" algn="l">
              <a:lnSpc>
                <a:spcPts val="4342"/>
              </a:lnSpc>
              <a:spcBef>
                <a:spcPct val="0"/>
              </a:spcBef>
            </a:pPr>
            <a:r>
              <a:rPr lang="en-US" sz="3618" u="none" strike="noStrike">
                <a:solidFill>
                  <a:srgbClr val="FFFFFF"/>
                </a:solidFill>
                <a:latin typeface="Poppins"/>
                <a:ea typeface="Poppins"/>
                <a:cs typeface="Poppins"/>
                <a:sym typeface="Poppins"/>
              </a:rPr>
              <a:t>James Manabile</a:t>
            </a:r>
          </a:p>
        </p:txBody>
      </p:sp>
      <p:sp>
        <p:nvSpPr>
          <p:cNvPr id="5" name="TextBox 5"/>
          <p:cNvSpPr txBox="1"/>
          <p:nvPr/>
        </p:nvSpPr>
        <p:spPr>
          <a:xfrm>
            <a:off x="3313339" y="7217700"/>
            <a:ext cx="3810000" cy="315740"/>
          </a:xfrm>
          <a:prstGeom prst="rect">
            <a:avLst/>
          </a:prstGeom>
        </p:spPr>
        <p:txBody>
          <a:bodyPr lIns="0" tIns="0" rIns="0" bIns="0" rtlCol="0" anchor="t">
            <a:spAutoFit/>
          </a:bodyPr>
          <a:lstStyle/>
          <a:p>
            <a:pPr marL="0" lvl="0" indent="0" algn="l">
              <a:lnSpc>
                <a:spcPts val="2547"/>
              </a:lnSpc>
              <a:spcBef>
                <a:spcPct val="0"/>
              </a:spcBef>
            </a:pPr>
            <a:r>
              <a:rPr lang="en-US" sz="1819" u="none" strike="noStrike">
                <a:solidFill>
                  <a:srgbClr val="FFC300"/>
                </a:solidFill>
                <a:latin typeface="Poppins"/>
                <a:ea typeface="Poppins"/>
                <a:cs typeface="Poppins"/>
                <a:sym typeface="Poppins"/>
              </a:rPr>
              <a:t>Managing Director (MD)</a:t>
            </a:r>
          </a:p>
        </p:txBody>
      </p:sp>
      <p:sp>
        <p:nvSpPr>
          <p:cNvPr id="6" name="TextBox 6"/>
          <p:cNvSpPr txBox="1"/>
          <p:nvPr/>
        </p:nvSpPr>
        <p:spPr>
          <a:xfrm>
            <a:off x="3314700" y="7458075"/>
            <a:ext cx="3810000" cy="1052322"/>
          </a:xfrm>
          <a:prstGeom prst="rect">
            <a:avLst/>
          </a:prstGeom>
        </p:spPr>
        <p:txBody>
          <a:bodyPr lIns="0" tIns="0" rIns="0" bIns="0" rtlCol="0" anchor="t">
            <a:spAutoFit/>
          </a:bodyPr>
          <a:lstStyle/>
          <a:p>
            <a:pPr marL="0" lvl="0" indent="0" algn="l">
              <a:lnSpc>
                <a:spcPts val="1695"/>
              </a:lnSpc>
              <a:spcBef>
                <a:spcPct val="0"/>
              </a:spcBef>
            </a:pPr>
            <a:r>
              <a:rPr lang="en-US" sz="1130" u="none" strike="noStrike">
                <a:solidFill>
                  <a:srgbClr val="FFFFFF"/>
                </a:solidFill>
                <a:latin typeface="Poppins"/>
                <a:ea typeface="Poppins"/>
                <a:cs typeface="Poppins"/>
                <a:sym typeface="Poppins"/>
              </a:rPr>
              <a:t>A seasoned professional with 8 years of experience in the aluminium industry. Expert in sales, marketing, and glass product applications. He oversees client engagement, product innovation, and market development.</a:t>
            </a:r>
          </a:p>
        </p:txBody>
      </p:sp>
      <p:sp>
        <p:nvSpPr>
          <p:cNvPr id="7" name="TextBox 7"/>
          <p:cNvSpPr txBox="1"/>
          <p:nvPr/>
        </p:nvSpPr>
        <p:spPr>
          <a:xfrm>
            <a:off x="9742714" y="6703350"/>
            <a:ext cx="3810000" cy="571500"/>
          </a:xfrm>
          <a:prstGeom prst="rect">
            <a:avLst/>
          </a:prstGeom>
        </p:spPr>
        <p:txBody>
          <a:bodyPr lIns="0" tIns="0" rIns="0" bIns="0" rtlCol="0" anchor="t">
            <a:spAutoFit/>
          </a:bodyPr>
          <a:lstStyle/>
          <a:p>
            <a:pPr marL="0" lvl="0" indent="0" algn="l">
              <a:lnSpc>
                <a:spcPts val="4347"/>
              </a:lnSpc>
              <a:spcBef>
                <a:spcPct val="0"/>
              </a:spcBef>
            </a:pPr>
            <a:r>
              <a:rPr lang="en-US" sz="3622" u="none" strike="noStrike">
                <a:solidFill>
                  <a:srgbClr val="FFFFFF"/>
                </a:solidFill>
                <a:latin typeface="Poppins"/>
                <a:ea typeface="Poppins"/>
                <a:cs typeface="Poppins"/>
                <a:sym typeface="Poppins"/>
              </a:rPr>
              <a:t>Queen Tsoai</a:t>
            </a:r>
          </a:p>
        </p:txBody>
      </p:sp>
      <p:sp>
        <p:nvSpPr>
          <p:cNvPr id="8" name="TextBox 8"/>
          <p:cNvSpPr txBox="1"/>
          <p:nvPr/>
        </p:nvSpPr>
        <p:spPr>
          <a:xfrm>
            <a:off x="9742714" y="7208175"/>
            <a:ext cx="3810000" cy="315740"/>
          </a:xfrm>
          <a:prstGeom prst="rect">
            <a:avLst/>
          </a:prstGeom>
        </p:spPr>
        <p:txBody>
          <a:bodyPr lIns="0" tIns="0" rIns="0" bIns="0" rtlCol="0" anchor="t">
            <a:spAutoFit/>
          </a:bodyPr>
          <a:lstStyle/>
          <a:p>
            <a:pPr marL="0" lvl="0" indent="0" algn="l">
              <a:lnSpc>
                <a:spcPts val="2547"/>
              </a:lnSpc>
              <a:spcBef>
                <a:spcPct val="0"/>
              </a:spcBef>
            </a:pPr>
            <a:r>
              <a:rPr lang="en-US" sz="1819" u="none" strike="noStrike">
                <a:solidFill>
                  <a:srgbClr val="FFC300"/>
                </a:solidFill>
                <a:latin typeface="Poppins"/>
                <a:ea typeface="Poppins"/>
                <a:cs typeface="Poppins"/>
                <a:sym typeface="Poppins"/>
              </a:rPr>
              <a:t>Chief Operating Officer (COO)</a:t>
            </a:r>
          </a:p>
        </p:txBody>
      </p:sp>
      <p:sp>
        <p:nvSpPr>
          <p:cNvPr id="9" name="TextBox 9"/>
          <p:cNvSpPr txBox="1"/>
          <p:nvPr/>
        </p:nvSpPr>
        <p:spPr>
          <a:xfrm>
            <a:off x="9742714" y="7798725"/>
            <a:ext cx="3810000" cy="916214"/>
          </a:xfrm>
          <a:prstGeom prst="rect">
            <a:avLst/>
          </a:prstGeom>
        </p:spPr>
        <p:txBody>
          <a:bodyPr lIns="0" tIns="0" rIns="0" bIns="0" rtlCol="0" anchor="t">
            <a:spAutoFit/>
          </a:bodyPr>
          <a:lstStyle/>
          <a:p>
            <a:pPr marL="0" lvl="0" indent="0" algn="l">
              <a:lnSpc>
                <a:spcPts val="1803"/>
              </a:lnSpc>
              <a:spcBef>
                <a:spcPct val="0"/>
              </a:spcBef>
            </a:pPr>
            <a:r>
              <a:rPr lang="en-US" sz="1202" u="none" strike="noStrike">
                <a:solidFill>
                  <a:srgbClr val="FFFFFF"/>
                </a:solidFill>
                <a:latin typeface="Poppins"/>
                <a:ea typeface="Poppins"/>
                <a:cs typeface="Poppins"/>
                <a:sym typeface="Poppins"/>
              </a:rPr>
              <a:t>A finance and operations executive with extensive experience in business management and project execution. She leads our strategic direction, client relations, and operational excellence.</a:t>
            </a:r>
          </a:p>
        </p:txBody>
      </p:sp>
      <p:sp>
        <p:nvSpPr>
          <p:cNvPr id="10" name="TextBox 10"/>
          <p:cNvSpPr txBox="1"/>
          <p:nvPr/>
        </p:nvSpPr>
        <p:spPr>
          <a:xfrm>
            <a:off x="9742714" y="7493925"/>
            <a:ext cx="3810000" cy="276225"/>
          </a:xfrm>
          <a:prstGeom prst="rect">
            <a:avLst/>
          </a:prstGeom>
        </p:spPr>
        <p:txBody>
          <a:bodyPr lIns="0" tIns="0" rIns="0" bIns="0" rtlCol="0" anchor="t">
            <a:spAutoFit/>
          </a:bodyPr>
          <a:lstStyle/>
          <a:p>
            <a:pPr marL="0" lvl="0" indent="0" algn="l">
              <a:lnSpc>
                <a:spcPts val="2100"/>
              </a:lnSpc>
              <a:spcBef>
                <a:spcPct val="0"/>
              </a:spcBef>
            </a:pPr>
            <a:r>
              <a:rPr lang="en-US" sz="1500" u="none" strike="noStrike">
                <a:solidFill>
                  <a:srgbClr val="FFC300"/>
                </a:solidFill>
                <a:latin typeface="Poppins"/>
                <a:ea typeface="Poppins"/>
                <a:cs typeface="Poppins"/>
                <a:sym typeface="Poppins"/>
              </a:rPr>
              <a:t>MBA, BCompt, SAIPA</a:t>
            </a:r>
          </a:p>
        </p:txBody>
      </p:sp>
      <p:sp>
        <p:nvSpPr>
          <p:cNvPr id="11" name="TextBox 11"/>
          <p:cNvSpPr txBox="1"/>
          <p:nvPr/>
        </p:nvSpPr>
        <p:spPr>
          <a:xfrm>
            <a:off x="2476500" y="9111615"/>
            <a:ext cx="13335000" cy="796290"/>
          </a:xfrm>
          <a:prstGeom prst="rect">
            <a:avLst/>
          </a:prstGeom>
        </p:spPr>
        <p:txBody>
          <a:bodyPr lIns="0" tIns="0" rIns="0" bIns="0" rtlCol="0" anchor="t">
            <a:spAutoFit/>
          </a:bodyPr>
          <a:lstStyle/>
          <a:p>
            <a:pPr marL="0" lvl="0" indent="0" algn="ctr">
              <a:lnSpc>
                <a:spcPts val="3150"/>
              </a:lnSpc>
              <a:spcBef>
                <a:spcPct val="0"/>
              </a:spcBef>
            </a:pPr>
            <a:r>
              <a:rPr lang="en-US" sz="2100" u="none" strike="noStrike">
                <a:solidFill>
                  <a:srgbClr val="FFFFFF"/>
                </a:solidFill>
                <a:latin typeface="Poppins"/>
                <a:ea typeface="Poppins"/>
                <a:cs typeface="Poppins"/>
                <a:sym typeface="Poppins"/>
              </a:rPr>
              <a:t>Our partnership blends executive precision and technical craftsmanship, ensuring that every installation meets the highest standards of quality, compliance, and aesthetic design.</a:t>
            </a:r>
          </a:p>
        </p:txBody>
      </p:sp>
      <p:sp>
        <p:nvSpPr>
          <p:cNvPr id="12" name="AutoShape 12"/>
          <p:cNvSpPr/>
          <p:nvPr/>
        </p:nvSpPr>
        <p:spPr>
          <a:xfrm flipH="1">
            <a:off x="9525" y="9048750"/>
            <a:ext cx="1019175" cy="0"/>
          </a:xfrm>
          <a:prstGeom prst="line">
            <a:avLst/>
          </a:prstGeom>
          <a:ln w="9525" cap="flat">
            <a:solidFill>
              <a:srgbClr val="FFC300"/>
            </a:solidFill>
            <a:prstDash val="solid"/>
            <a:headEnd type="none" w="sm" len="sm"/>
            <a:tailEnd type="none" w="sm" len="sm"/>
          </a:ln>
        </p:spPr>
      </p:sp>
      <p:sp>
        <p:nvSpPr>
          <p:cNvPr id="13" name="Freeform 13"/>
          <p:cNvSpPr/>
          <p:nvPr/>
        </p:nvSpPr>
        <p:spPr>
          <a:xfrm>
            <a:off x="3124200" y="2667000"/>
            <a:ext cx="4491945" cy="3750600"/>
          </a:xfrm>
          <a:custGeom>
            <a:avLst/>
            <a:gdLst/>
            <a:ahLst/>
            <a:cxnLst/>
            <a:rect l="l" t="t" r="r" b="b"/>
            <a:pathLst>
              <a:path w="4491945" h="3750600">
                <a:moveTo>
                  <a:pt x="0" y="0"/>
                </a:moveTo>
                <a:lnTo>
                  <a:pt x="4491945" y="0"/>
                </a:lnTo>
                <a:lnTo>
                  <a:pt x="4491945" y="3750600"/>
                </a:lnTo>
                <a:lnTo>
                  <a:pt x="0" y="3750600"/>
                </a:lnTo>
                <a:lnTo>
                  <a:pt x="0" y="0"/>
                </a:lnTo>
                <a:close/>
              </a:path>
            </a:pathLst>
          </a:custGeom>
          <a:blipFill>
            <a:blip r:embed="rId2"/>
            <a:stretch>
              <a:fillRect b="-19766"/>
            </a:stretch>
          </a:blipFill>
        </p:spPr>
      </p:sp>
      <p:sp>
        <p:nvSpPr>
          <p:cNvPr id="14" name="Freeform 14"/>
          <p:cNvSpPr/>
          <p:nvPr/>
        </p:nvSpPr>
        <p:spPr>
          <a:xfrm>
            <a:off x="9407446" y="2667000"/>
            <a:ext cx="4480537" cy="3741075"/>
          </a:xfrm>
          <a:custGeom>
            <a:avLst/>
            <a:gdLst/>
            <a:ahLst/>
            <a:cxnLst/>
            <a:rect l="l" t="t" r="r" b="b"/>
            <a:pathLst>
              <a:path w="4480537" h="3741075">
                <a:moveTo>
                  <a:pt x="0" y="0"/>
                </a:moveTo>
                <a:lnTo>
                  <a:pt x="4480537" y="0"/>
                </a:lnTo>
                <a:lnTo>
                  <a:pt x="4480537" y="3741075"/>
                </a:lnTo>
                <a:lnTo>
                  <a:pt x="0" y="3741075"/>
                </a:lnTo>
                <a:lnTo>
                  <a:pt x="0" y="0"/>
                </a:lnTo>
                <a:close/>
              </a:path>
            </a:pathLst>
          </a:custGeom>
          <a:blipFill>
            <a:blip r:embed="rId3"/>
            <a:stretch>
              <a:fillRect b="-19766"/>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61111" b="-61111"/>
            </a:stretch>
          </a:blipFill>
        </p:spPr>
      </p:sp>
      <p:grpSp>
        <p:nvGrpSpPr>
          <p:cNvPr id="3" name="Group 3"/>
          <p:cNvGrpSpPr/>
          <p:nvPr/>
        </p:nvGrpSpPr>
        <p:grpSpPr>
          <a:xfrm>
            <a:off x="9144000" y="1028700"/>
            <a:ext cx="10702841" cy="8229600"/>
            <a:chOff x="0" y="0"/>
            <a:chExt cx="1057071" cy="812800"/>
          </a:xfrm>
        </p:grpSpPr>
        <p:sp>
          <p:nvSpPr>
            <p:cNvPr id="4" name="Freeform 4"/>
            <p:cNvSpPr/>
            <p:nvPr/>
          </p:nvSpPr>
          <p:spPr>
            <a:xfrm>
              <a:off x="0" y="0"/>
              <a:ext cx="1057071" cy="812800"/>
            </a:xfrm>
            <a:custGeom>
              <a:avLst/>
              <a:gdLst/>
              <a:ahLst/>
              <a:cxnLst/>
              <a:rect l="l" t="t" r="r" b="b"/>
              <a:pathLst>
                <a:path w="1057071" h="812800">
                  <a:moveTo>
                    <a:pt x="18807" y="0"/>
                  </a:moveTo>
                  <a:lnTo>
                    <a:pt x="1038264" y="0"/>
                  </a:lnTo>
                  <a:cubicBezTo>
                    <a:pt x="1043252" y="0"/>
                    <a:pt x="1048035" y="1981"/>
                    <a:pt x="1051562" y="5508"/>
                  </a:cubicBezTo>
                  <a:cubicBezTo>
                    <a:pt x="1055089" y="9036"/>
                    <a:pt x="1057071" y="13819"/>
                    <a:pt x="1057071" y="18807"/>
                  </a:cubicBezTo>
                  <a:lnTo>
                    <a:pt x="1057071" y="793993"/>
                  </a:lnTo>
                  <a:cubicBezTo>
                    <a:pt x="1057071" y="804380"/>
                    <a:pt x="1048651" y="812800"/>
                    <a:pt x="1038264" y="812800"/>
                  </a:cubicBezTo>
                  <a:lnTo>
                    <a:pt x="18807" y="812800"/>
                  </a:lnTo>
                  <a:cubicBezTo>
                    <a:pt x="13819" y="812800"/>
                    <a:pt x="9036" y="810819"/>
                    <a:pt x="5508" y="807292"/>
                  </a:cubicBezTo>
                  <a:cubicBezTo>
                    <a:pt x="1981" y="803765"/>
                    <a:pt x="0" y="798981"/>
                    <a:pt x="0" y="793993"/>
                  </a:cubicBezTo>
                  <a:lnTo>
                    <a:pt x="0" y="18807"/>
                  </a:lnTo>
                  <a:cubicBezTo>
                    <a:pt x="0" y="13819"/>
                    <a:pt x="1981" y="9036"/>
                    <a:pt x="5508" y="5508"/>
                  </a:cubicBezTo>
                  <a:cubicBezTo>
                    <a:pt x="9036" y="1981"/>
                    <a:pt x="13819" y="0"/>
                    <a:pt x="18807" y="0"/>
                  </a:cubicBezTo>
                  <a:close/>
                </a:path>
              </a:pathLst>
            </a:custGeom>
            <a:blipFill>
              <a:blip r:embed="rId3"/>
              <a:stretch>
                <a:fillRect l="-10" r="-10"/>
              </a:stretch>
            </a:blipFill>
          </p:spPr>
        </p:sp>
      </p:grpSp>
      <p:sp>
        <p:nvSpPr>
          <p:cNvPr id="5" name="TextBox 5"/>
          <p:cNvSpPr txBox="1"/>
          <p:nvPr/>
        </p:nvSpPr>
        <p:spPr>
          <a:xfrm>
            <a:off x="1028700" y="1972204"/>
            <a:ext cx="6576292" cy="1400340"/>
          </a:xfrm>
          <a:prstGeom prst="rect">
            <a:avLst/>
          </a:prstGeom>
        </p:spPr>
        <p:txBody>
          <a:bodyPr lIns="0" tIns="0" rIns="0" bIns="0" rtlCol="0" anchor="t">
            <a:spAutoFit/>
          </a:bodyPr>
          <a:lstStyle/>
          <a:p>
            <a:pPr marL="0" lvl="0" indent="0" algn="l">
              <a:lnSpc>
                <a:spcPts val="10895"/>
              </a:lnSpc>
              <a:spcBef>
                <a:spcPct val="0"/>
              </a:spcBef>
            </a:pPr>
            <a:r>
              <a:rPr lang="en-US" sz="7782" b="1">
                <a:solidFill>
                  <a:srgbClr val="FFFFFF"/>
                </a:solidFill>
                <a:latin typeface="Poppins Heavy"/>
                <a:ea typeface="Poppins Heavy"/>
                <a:cs typeface="Poppins Heavy"/>
                <a:sym typeface="Poppins Heavy"/>
              </a:rPr>
              <a:t>WHO WE ARE</a:t>
            </a:r>
          </a:p>
        </p:txBody>
      </p:sp>
      <p:sp>
        <p:nvSpPr>
          <p:cNvPr id="6" name="TextBox 6"/>
          <p:cNvSpPr txBox="1"/>
          <p:nvPr/>
        </p:nvSpPr>
        <p:spPr>
          <a:xfrm>
            <a:off x="1028700" y="4244853"/>
            <a:ext cx="7276754" cy="1222457"/>
          </a:xfrm>
          <a:prstGeom prst="rect">
            <a:avLst/>
          </a:prstGeom>
        </p:spPr>
        <p:txBody>
          <a:bodyPr lIns="0" tIns="0" rIns="0" bIns="0" rtlCol="0" anchor="t">
            <a:spAutoFit/>
          </a:bodyPr>
          <a:lstStyle/>
          <a:p>
            <a:pPr marL="0" lvl="0" indent="0" algn="l">
              <a:lnSpc>
                <a:spcPts val="2445"/>
              </a:lnSpc>
            </a:pPr>
            <a:r>
              <a:rPr lang="en-US" sz="1746">
                <a:solidFill>
                  <a:srgbClr val="FFFFFF"/>
                </a:solidFill>
                <a:latin typeface="Poppins"/>
                <a:ea typeface="Poppins"/>
                <a:cs typeface="Poppins"/>
                <a:sym typeface="Poppins"/>
              </a:rPr>
              <a:t>AluGen delivers premium aluminium frames, glass installations, shopfronts, and architectural features for modern estate-grade homes. Built on precision engineering and premium materials, we bring executive-level project management to every installation.</a:t>
            </a:r>
          </a:p>
        </p:txBody>
      </p:sp>
      <p:sp>
        <p:nvSpPr>
          <p:cNvPr id="7" name="TextBox 7"/>
          <p:cNvSpPr txBox="1"/>
          <p:nvPr/>
        </p:nvSpPr>
        <p:spPr>
          <a:xfrm>
            <a:off x="1028700" y="6606449"/>
            <a:ext cx="7276754" cy="1527257"/>
          </a:xfrm>
          <a:prstGeom prst="rect">
            <a:avLst/>
          </a:prstGeom>
        </p:spPr>
        <p:txBody>
          <a:bodyPr lIns="0" tIns="0" rIns="0" bIns="0" rtlCol="0" anchor="t">
            <a:spAutoFit/>
          </a:bodyPr>
          <a:lstStyle/>
          <a:p>
            <a:pPr marL="0" lvl="0" indent="0" algn="l">
              <a:lnSpc>
                <a:spcPts val="2445"/>
              </a:lnSpc>
            </a:pPr>
            <a:r>
              <a:rPr lang="en-US" sz="1746">
                <a:solidFill>
                  <a:srgbClr val="FFFFFF"/>
                </a:solidFill>
                <a:latin typeface="Poppins"/>
                <a:ea typeface="Poppins"/>
                <a:cs typeface="Poppins"/>
                <a:sym typeface="Poppins"/>
              </a:rPr>
              <a:t>Precision Engineering — Laser-measured accuracy and expert fabrication for a perfect fit every time. Premium Materials — High-grade aluminium profiles and safety glass for lasting performance. Executive Project Management — Clear timelines, transparent pricing, and snag-free handover.</a:t>
            </a:r>
          </a:p>
        </p:txBody>
      </p:sp>
      <p:sp>
        <p:nvSpPr>
          <p:cNvPr id="8" name="TextBox 8"/>
          <p:cNvSpPr txBox="1"/>
          <p:nvPr/>
        </p:nvSpPr>
        <p:spPr>
          <a:xfrm>
            <a:off x="1028700" y="3639161"/>
            <a:ext cx="2304118" cy="408105"/>
          </a:xfrm>
          <a:prstGeom prst="rect">
            <a:avLst/>
          </a:prstGeom>
        </p:spPr>
        <p:txBody>
          <a:bodyPr lIns="0" tIns="0" rIns="0" bIns="0" rtlCol="0" anchor="t">
            <a:spAutoFit/>
          </a:bodyPr>
          <a:lstStyle/>
          <a:p>
            <a:pPr marL="0" lvl="0" indent="0" algn="l">
              <a:lnSpc>
                <a:spcPts val="3231"/>
              </a:lnSpc>
            </a:pPr>
            <a:r>
              <a:rPr lang="en-US" sz="2307" b="1">
                <a:solidFill>
                  <a:srgbClr val="FFC300"/>
                </a:solidFill>
                <a:latin typeface="Poppins Semi-Bold"/>
                <a:ea typeface="Poppins Semi-Bold"/>
                <a:cs typeface="Poppins Semi-Bold"/>
                <a:sym typeface="Poppins Semi-Bold"/>
              </a:rPr>
              <a:t>Our Identity</a:t>
            </a:r>
          </a:p>
        </p:txBody>
      </p:sp>
      <p:sp>
        <p:nvSpPr>
          <p:cNvPr id="9" name="TextBox 9"/>
          <p:cNvSpPr txBox="1"/>
          <p:nvPr/>
        </p:nvSpPr>
        <p:spPr>
          <a:xfrm>
            <a:off x="1028700" y="6245969"/>
            <a:ext cx="2304118" cy="408105"/>
          </a:xfrm>
          <a:prstGeom prst="rect">
            <a:avLst/>
          </a:prstGeom>
        </p:spPr>
        <p:txBody>
          <a:bodyPr lIns="0" tIns="0" rIns="0" bIns="0" rtlCol="0" anchor="t">
            <a:spAutoFit/>
          </a:bodyPr>
          <a:lstStyle/>
          <a:p>
            <a:pPr marL="0" lvl="0" indent="0" algn="l">
              <a:lnSpc>
                <a:spcPts val="3231"/>
              </a:lnSpc>
            </a:pPr>
            <a:r>
              <a:rPr lang="en-US" sz="2307" b="1">
                <a:solidFill>
                  <a:srgbClr val="FFC300"/>
                </a:solidFill>
                <a:latin typeface="Poppins Semi-Bold"/>
                <a:ea typeface="Poppins Semi-Bold"/>
                <a:cs typeface="Poppins Semi-Bold"/>
                <a:sym typeface="Poppins Semi-Bold"/>
              </a:rPr>
              <a:t>Our Core Pillars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3566"/>
        </a:solidFill>
        <a:effectLst/>
      </p:bgPr>
    </p:bg>
    <p:spTree>
      <p:nvGrpSpPr>
        <p:cNvPr id="1" name=""/>
        <p:cNvGrpSpPr/>
        <p:nvPr/>
      </p:nvGrpSpPr>
      <p:grpSpPr>
        <a:xfrm>
          <a:off x="0" y="0"/>
          <a:ext cx="0" cy="0"/>
          <a:chOff x="0" y="0"/>
          <a:chExt cx="0" cy="0"/>
        </a:xfrm>
      </p:grpSpPr>
      <p:sp>
        <p:nvSpPr>
          <p:cNvPr id="2" name="TextBox 2"/>
          <p:cNvSpPr txBox="1"/>
          <p:nvPr/>
        </p:nvSpPr>
        <p:spPr>
          <a:xfrm>
            <a:off x="5334000" y="1095375"/>
            <a:ext cx="7620000" cy="809625"/>
          </a:xfrm>
          <a:prstGeom prst="rect">
            <a:avLst/>
          </a:prstGeom>
        </p:spPr>
        <p:txBody>
          <a:bodyPr lIns="0" tIns="0" rIns="0" bIns="0" rtlCol="0" anchor="t">
            <a:spAutoFit/>
          </a:bodyPr>
          <a:lstStyle/>
          <a:p>
            <a:pPr marL="0" lvl="0" indent="0" algn="ctr">
              <a:lnSpc>
                <a:spcPts val="6000"/>
              </a:lnSpc>
              <a:spcBef>
                <a:spcPct val="0"/>
              </a:spcBef>
            </a:pPr>
            <a:r>
              <a:rPr lang="en-US" sz="5000" u="none" strike="noStrike">
                <a:solidFill>
                  <a:srgbClr val="FFFFFF"/>
                </a:solidFill>
                <a:latin typeface="Poppins"/>
                <a:ea typeface="Poppins"/>
                <a:cs typeface="Poppins"/>
                <a:sym typeface="Poppins"/>
              </a:rPr>
              <a:t>OUR TEAM</a:t>
            </a:r>
          </a:p>
        </p:txBody>
      </p:sp>
      <p:sp>
        <p:nvSpPr>
          <p:cNvPr id="3" name="TextBox 3"/>
          <p:cNvSpPr txBox="1"/>
          <p:nvPr/>
        </p:nvSpPr>
        <p:spPr>
          <a:xfrm>
            <a:off x="4381500" y="1838325"/>
            <a:ext cx="9525000" cy="424815"/>
          </a:xfrm>
          <a:prstGeom prst="rect">
            <a:avLst/>
          </a:prstGeom>
        </p:spPr>
        <p:txBody>
          <a:bodyPr lIns="0" tIns="0" rIns="0" bIns="0" rtlCol="0" anchor="t">
            <a:spAutoFit/>
          </a:bodyPr>
          <a:lstStyle/>
          <a:p>
            <a:pPr marL="0" lvl="0" indent="0" algn="ctr">
              <a:lnSpc>
                <a:spcPts val="3359"/>
              </a:lnSpc>
              <a:spcBef>
                <a:spcPct val="0"/>
              </a:spcBef>
            </a:pPr>
            <a:r>
              <a:rPr lang="en-US" sz="2400" u="none" strike="noStrike">
                <a:solidFill>
                  <a:srgbClr val="FFC300"/>
                </a:solidFill>
                <a:latin typeface="Poppins"/>
                <a:ea typeface="Poppins"/>
                <a:cs typeface="Poppins"/>
                <a:sym typeface="Poppins"/>
              </a:rPr>
              <a:t>Building futures through people</a:t>
            </a:r>
          </a:p>
        </p:txBody>
      </p:sp>
      <p:sp>
        <p:nvSpPr>
          <p:cNvPr id="4" name="TextBox 4"/>
          <p:cNvSpPr txBox="1"/>
          <p:nvPr/>
        </p:nvSpPr>
        <p:spPr>
          <a:xfrm>
            <a:off x="1028700" y="2962275"/>
            <a:ext cx="7143750" cy="2527935"/>
          </a:xfrm>
          <a:prstGeom prst="rect">
            <a:avLst/>
          </a:prstGeom>
        </p:spPr>
        <p:txBody>
          <a:bodyPr lIns="0" tIns="0" rIns="0" bIns="0" rtlCol="0" anchor="t">
            <a:spAutoFit/>
          </a:bodyPr>
          <a:lstStyle/>
          <a:p>
            <a:pPr marL="0" lvl="0" indent="0" algn="l">
              <a:lnSpc>
                <a:spcPts val="2880"/>
              </a:lnSpc>
              <a:spcBef>
                <a:spcPct val="0"/>
              </a:spcBef>
            </a:pPr>
            <a:r>
              <a:rPr lang="en-US" sz="1800" u="none" strike="noStrike">
                <a:solidFill>
                  <a:srgbClr val="FFFFFF"/>
                </a:solidFill>
                <a:latin typeface="Poppins"/>
                <a:ea typeface="Poppins"/>
                <a:cs typeface="Poppins"/>
                <a:sym typeface="Poppins"/>
              </a:rPr>
              <a:t>Alu Gen and Glass is committed to job creation and the continuous development and training of our teams. We believe that investing in our people is investing in the quality of every project we deliver. Through hands-on mentorship, skills development programmes, and a culture of growth, we empower each team member to reach their full potential while contributing to the communities we serve.</a:t>
            </a:r>
          </a:p>
        </p:txBody>
      </p:sp>
      <p:grpSp>
        <p:nvGrpSpPr>
          <p:cNvPr id="5" name="Group 5"/>
          <p:cNvGrpSpPr/>
          <p:nvPr/>
        </p:nvGrpSpPr>
        <p:grpSpPr>
          <a:xfrm>
            <a:off x="9144000" y="2667000"/>
            <a:ext cx="8096250" cy="5238750"/>
            <a:chOff x="0" y="0"/>
            <a:chExt cx="10795000" cy="6985000"/>
          </a:xfrm>
        </p:grpSpPr>
        <p:sp>
          <p:nvSpPr>
            <p:cNvPr id="6" name="Freeform 6"/>
            <p:cNvSpPr/>
            <p:nvPr/>
          </p:nvSpPr>
          <p:spPr>
            <a:xfrm>
              <a:off x="0" y="0"/>
              <a:ext cx="10795000" cy="6985000"/>
            </a:xfrm>
            <a:custGeom>
              <a:avLst/>
              <a:gdLst/>
              <a:ahLst/>
              <a:cxnLst/>
              <a:rect l="l" t="t" r="r" b="b"/>
              <a:pathLst>
                <a:path w="10795000" h="6985000">
                  <a:moveTo>
                    <a:pt x="698500" y="0"/>
                  </a:moveTo>
                  <a:lnTo>
                    <a:pt x="10096500" y="0"/>
                  </a:lnTo>
                  <a:cubicBezTo>
                    <a:pt x="10482271" y="0"/>
                    <a:pt x="10795000" y="312729"/>
                    <a:pt x="10795000" y="698500"/>
                  </a:cubicBezTo>
                  <a:lnTo>
                    <a:pt x="10795000" y="6286500"/>
                  </a:lnTo>
                  <a:cubicBezTo>
                    <a:pt x="10795000" y="6672271"/>
                    <a:pt x="10482271" y="6985000"/>
                    <a:pt x="10096500" y="6985000"/>
                  </a:cubicBezTo>
                  <a:lnTo>
                    <a:pt x="698500" y="6985000"/>
                  </a:lnTo>
                  <a:cubicBezTo>
                    <a:pt x="312729" y="6985000"/>
                    <a:pt x="0" y="6672271"/>
                    <a:pt x="0" y="6286500"/>
                  </a:cubicBezTo>
                  <a:lnTo>
                    <a:pt x="0" y="698500"/>
                  </a:lnTo>
                  <a:cubicBezTo>
                    <a:pt x="0" y="312729"/>
                    <a:pt x="312729" y="0"/>
                    <a:pt x="698500" y="0"/>
                  </a:cubicBezTo>
                  <a:close/>
                </a:path>
              </a:pathLst>
            </a:custGeom>
            <a:blipFill>
              <a:blip r:embed="rId2"/>
              <a:stretch>
                <a:fillRect l="-62" r="-62"/>
              </a:stretch>
            </a:blipFill>
          </p:spPr>
        </p:sp>
      </p:grpSp>
      <p:grpSp>
        <p:nvGrpSpPr>
          <p:cNvPr id="7" name="Group 7"/>
          <p:cNvGrpSpPr/>
          <p:nvPr/>
        </p:nvGrpSpPr>
        <p:grpSpPr>
          <a:xfrm>
            <a:off x="1028700" y="5905500"/>
            <a:ext cx="3810000" cy="3333750"/>
            <a:chOff x="0" y="0"/>
            <a:chExt cx="5080000" cy="4445000"/>
          </a:xfrm>
        </p:grpSpPr>
        <p:sp>
          <p:nvSpPr>
            <p:cNvPr id="8" name="Freeform 8"/>
            <p:cNvSpPr/>
            <p:nvPr/>
          </p:nvSpPr>
          <p:spPr>
            <a:xfrm>
              <a:off x="0" y="0"/>
              <a:ext cx="5080000" cy="4445000"/>
            </a:xfrm>
            <a:custGeom>
              <a:avLst/>
              <a:gdLst/>
              <a:ahLst/>
              <a:cxnLst/>
              <a:rect l="l" t="t" r="r" b="b"/>
              <a:pathLst>
                <a:path w="5080000" h="4445000">
                  <a:moveTo>
                    <a:pt x="444500" y="0"/>
                  </a:moveTo>
                  <a:lnTo>
                    <a:pt x="4635500" y="0"/>
                  </a:lnTo>
                  <a:cubicBezTo>
                    <a:pt x="4880990" y="0"/>
                    <a:pt x="5080000" y="199009"/>
                    <a:pt x="5080000" y="444500"/>
                  </a:cubicBezTo>
                  <a:lnTo>
                    <a:pt x="5080000" y="4000500"/>
                  </a:lnTo>
                  <a:cubicBezTo>
                    <a:pt x="5080000" y="4245990"/>
                    <a:pt x="4880990" y="4445000"/>
                    <a:pt x="4635500" y="4445000"/>
                  </a:cubicBezTo>
                  <a:lnTo>
                    <a:pt x="444500" y="4445000"/>
                  </a:lnTo>
                  <a:cubicBezTo>
                    <a:pt x="199009" y="4445000"/>
                    <a:pt x="0" y="4245990"/>
                    <a:pt x="0" y="4000500"/>
                  </a:cubicBezTo>
                  <a:lnTo>
                    <a:pt x="0" y="444500"/>
                  </a:lnTo>
                  <a:cubicBezTo>
                    <a:pt x="0" y="199009"/>
                    <a:pt x="199009" y="0"/>
                    <a:pt x="444500" y="0"/>
                  </a:cubicBezTo>
                  <a:close/>
                </a:path>
              </a:pathLst>
            </a:custGeom>
            <a:blipFill>
              <a:blip r:embed="rId3"/>
              <a:stretch>
                <a:fillRect/>
              </a:stretch>
            </a:blipFill>
          </p:spPr>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666" b="-666"/>
            </a:stretch>
          </a:blipFill>
        </p:spPr>
      </p:sp>
      <p:grpSp>
        <p:nvGrpSpPr>
          <p:cNvPr id="3" name="Group 3"/>
          <p:cNvGrpSpPr/>
          <p:nvPr/>
        </p:nvGrpSpPr>
        <p:grpSpPr>
          <a:xfrm>
            <a:off x="-526220" y="7835188"/>
            <a:ext cx="19306468" cy="2884412"/>
            <a:chOff x="0" y="0"/>
            <a:chExt cx="5084831" cy="759680"/>
          </a:xfrm>
        </p:grpSpPr>
        <p:sp>
          <p:nvSpPr>
            <p:cNvPr id="4" name="Freeform 4"/>
            <p:cNvSpPr/>
            <p:nvPr/>
          </p:nvSpPr>
          <p:spPr>
            <a:xfrm>
              <a:off x="0" y="0"/>
              <a:ext cx="5084831" cy="759680"/>
            </a:xfrm>
            <a:custGeom>
              <a:avLst/>
              <a:gdLst/>
              <a:ahLst/>
              <a:cxnLst/>
              <a:rect l="l" t="t" r="r" b="b"/>
              <a:pathLst>
                <a:path w="5084831" h="759680">
                  <a:moveTo>
                    <a:pt x="4411" y="0"/>
                  </a:moveTo>
                  <a:lnTo>
                    <a:pt x="5080420" y="0"/>
                  </a:lnTo>
                  <a:cubicBezTo>
                    <a:pt x="5082856" y="0"/>
                    <a:pt x="5084831" y="1975"/>
                    <a:pt x="5084831" y="4411"/>
                  </a:cubicBezTo>
                  <a:lnTo>
                    <a:pt x="5084831" y="755269"/>
                  </a:lnTo>
                  <a:cubicBezTo>
                    <a:pt x="5084831" y="757706"/>
                    <a:pt x="5082856" y="759680"/>
                    <a:pt x="5080420" y="759680"/>
                  </a:cubicBezTo>
                  <a:lnTo>
                    <a:pt x="4411" y="759680"/>
                  </a:lnTo>
                  <a:cubicBezTo>
                    <a:pt x="1975" y="759680"/>
                    <a:pt x="0" y="757706"/>
                    <a:pt x="0" y="755269"/>
                  </a:cubicBezTo>
                  <a:lnTo>
                    <a:pt x="0" y="4411"/>
                  </a:lnTo>
                  <a:cubicBezTo>
                    <a:pt x="0" y="1975"/>
                    <a:pt x="1975" y="0"/>
                    <a:pt x="4411" y="0"/>
                  </a:cubicBezTo>
                  <a:close/>
                </a:path>
              </a:pathLst>
            </a:custGeom>
            <a:solidFill>
              <a:srgbClr val="FFFFFF"/>
            </a:solidFill>
          </p:spPr>
        </p:sp>
        <p:sp>
          <p:nvSpPr>
            <p:cNvPr id="5" name="TextBox 5"/>
            <p:cNvSpPr txBox="1"/>
            <p:nvPr/>
          </p:nvSpPr>
          <p:spPr>
            <a:xfrm>
              <a:off x="0" y="-38100"/>
              <a:ext cx="5084831" cy="797780"/>
            </a:xfrm>
            <a:prstGeom prst="rect">
              <a:avLst/>
            </a:prstGeom>
          </p:spPr>
          <p:txBody>
            <a:bodyPr lIns="50800" tIns="50800" rIns="50800" bIns="50800" rtlCol="0" anchor="ctr"/>
            <a:lstStyle/>
            <a:p>
              <a:pPr marL="0" lvl="0" indent="0" algn="ctr">
                <a:lnSpc>
                  <a:spcPts val="2659"/>
                </a:lnSpc>
              </a:pPr>
              <a:endParaRPr/>
            </a:p>
          </p:txBody>
        </p:sp>
      </p:grpSp>
      <p:grpSp>
        <p:nvGrpSpPr>
          <p:cNvPr id="6" name="Group 6"/>
          <p:cNvGrpSpPr/>
          <p:nvPr/>
        </p:nvGrpSpPr>
        <p:grpSpPr>
          <a:xfrm>
            <a:off x="8352149" y="4883568"/>
            <a:ext cx="8907151" cy="4557631"/>
            <a:chOff x="0" y="0"/>
            <a:chExt cx="1471960" cy="753176"/>
          </a:xfrm>
        </p:grpSpPr>
        <p:sp>
          <p:nvSpPr>
            <p:cNvPr id="7" name="Freeform 7"/>
            <p:cNvSpPr/>
            <p:nvPr/>
          </p:nvSpPr>
          <p:spPr>
            <a:xfrm>
              <a:off x="0" y="0"/>
              <a:ext cx="1471960" cy="753176"/>
            </a:xfrm>
            <a:custGeom>
              <a:avLst/>
              <a:gdLst/>
              <a:ahLst/>
              <a:cxnLst/>
              <a:rect l="l" t="t" r="r" b="b"/>
              <a:pathLst>
                <a:path w="1471960" h="753176">
                  <a:moveTo>
                    <a:pt x="21730" y="0"/>
                  </a:moveTo>
                  <a:lnTo>
                    <a:pt x="1450231" y="0"/>
                  </a:lnTo>
                  <a:cubicBezTo>
                    <a:pt x="1455994" y="0"/>
                    <a:pt x="1461521" y="2289"/>
                    <a:pt x="1465596" y="6364"/>
                  </a:cubicBezTo>
                  <a:cubicBezTo>
                    <a:pt x="1469671" y="10439"/>
                    <a:pt x="1471960" y="15966"/>
                    <a:pt x="1471960" y="21730"/>
                  </a:cubicBezTo>
                  <a:lnTo>
                    <a:pt x="1471960" y="731447"/>
                  </a:lnTo>
                  <a:cubicBezTo>
                    <a:pt x="1471960" y="743447"/>
                    <a:pt x="1462232" y="753176"/>
                    <a:pt x="1450231" y="753176"/>
                  </a:cubicBezTo>
                  <a:lnTo>
                    <a:pt x="21730" y="753176"/>
                  </a:lnTo>
                  <a:cubicBezTo>
                    <a:pt x="9729" y="753176"/>
                    <a:pt x="0" y="743447"/>
                    <a:pt x="0" y="731447"/>
                  </a:cubicBezTo>
                  <a:lnTo>
                    <a:pt x="0" y="21730"/>
                  </a:lnTo>
                  <a:cubicBezTo>
                    <a:pt x="0" y="9729"/>
                    <a:pt x="9729" y="0"/>
                    <a:pt x="21730" y="0"/>
                  </a:cubicBezTo>
                  <a:close/>
                </a:path>
              </a:pathLst>
            </a:custGeom>
            <a:blipFill>
              <a:blip r:embed="rId3"/>
              <a:stretch>
                <a:fillRect t="-202" b="-202"/>
              </a:stretch>
            </a:blipFill>
          </p:spPr>
        </p:sp>
      </p:grpSp>
      <p:sp>
        <p:nvSpPr>
          <p:cNvPr id="8" name="TextBox 8"/>
          <p:cNvSpPr txBox="1"/>
          <p:nvPr/>
        </p:nvSpPr>
        <p:spPr>
          <a:xfrm>
            <a:off x="1028700" y="2123458"/>
            <a:ext cx="16230600" cy="1101973"/>
          </a:xfrm>
          <a:prstGeom prst="rect">
            <a:avLst/>
          </a:prstGeom>
        </p:spPr>
        <p:txBody>
          <a:bodyPr lIns="0" tIns="0" rIns="0" bIns="0" rtlCol="0" anchor="t">
            <a:spAutoFit/>
          </a:bodyPr>
          <a:lstStyle/>
          <a:p>
            <a:pPr marL="0" lvl="0" indent="0" algn="l">
              <a:lnSpc>
                <a:spcPts val="8561"/>
              </a:lnSpc>
              <a:spcBef>
                <a:spcPct val="0"/>
              </a:spcBef>
            </a:pPr>
            <a:r>
              <a:rPr lang="en-US" sz="6115" b="1">
                <a:solidFill>
                  <a:srgbClr val="FFFFFF"/>
                </a:solidFill>
                <a:latin typeface="Poppins Heavy"/>
                <a:ea typeface="Poppins Heavy"/>
                <a:cs typeface="Poppins Heavy"/>
                <a:sym typeface="Poppins Heavy"/>
              </a:rPr>
              <a:t>ALUGEN ALUMINIUM &amp; GLASS SOLUTIONS</a:t>
            </a:r>
          </a:p>
        </p:txBody>
      </p:sp>
      <p:sp>
        <p:nvSpPr>
          <p:cNvPr id="9" name="TextBox 9"/>
          <p:cNvSpPr txBox="1"/>
          <p:nvPr/>
        </p:nvSpPr>
        <p:spPr>
          <a:xfrm>
            <a:off x="1028700" y="4393696"/>
            <a:ext cx="5593591" cy="544685"/>
          </a:xfrm>
          <a:prstGeom prst="rect">
            <a:avLst/>
          </a:prstGeom>
        </p:spPr>
        <p:txBody>
          <a:bodyPr lIns="0" tIns="0" rIns="0" bIns="0" rtlCol="0" anchor="t">
            <a:spAutoFit/>
          </a:bodyPr>
          <a:lstStyle/>
          <a:p>
            <a:pPr marL="0" lvl="0" indent="0" algn="l">
              <a:lnSpc>
                <a:spcPts val="2148"/>
              </a:lnSpc>
            </a:pPr>
            <a:r>
              <a:rPr lang="en-US" sz="1534" b="1" spc="30">
                <a:solidFill>
                  <a:srgbClr val="FFC300"/>
                </a:solidFill>
                <a:latin typeface="Poppins Medium"/>
                <a:ea typeface="Poppins Medium"/>
                <a:cs typeface="Poppins Medium"/>
                <a:sym typeface="Poppins Medium"/>
              </a:rPr>
              <a:t>PREMIUM ALUMINIUM &amp; GLASS INSTALLATIONS FOR MODERN HOMES</a:t>
            </a:r>
          </a:p>
        </p:txBody>
      </p:sp>
      <p:sp>
        <p:nvSpPr>
          <p:cNvPr id="10" name="TextBox 10"/>
          <p:cNvSpPr txBox="1"/>
          <p:nvPr/>
        </p:nvSpPr>
        <p:spPr>
          <a:xfrm>
            <a:off x="16269640" y="990600"/>
            <a:ext cx="989660" cy="207645"/>
          </a:xfrm>
          <a:prstGeom prst="rect">
            <a:avLst/>
          </a:prstGeom>
        </p:spPr>
        <p:txBody>
          <a:bodyPr lIns="0" tIns="0" rIns="0" bIns="0" rtlCol="0" anchor="t">
            <a:spAutoFit/>
          </a:bodyPr>
          <a:lstStyle/>
          <a:p>
            <a:pPr marL="0" lvl="0" indent="0" algn="ctr">
              <a:lnSpc>
                <a:spcPts val="1679"/>
              </a:lnSpc>
            </a:pPr>
            <a:r>
              <a:rPr lang="en-US" sz="1200" spc="24">
                <a:solidFill>
                  <a:srgbClr val="FFFFFF"/>
                </a:solidFill>
                <a:latin typeface="Poppins"/>
                <a:ea typeface="Poppins"/>
                <a:cs typeface="Poppins"/>
                <a:sym typeface="Poppins"/>
              </a:rPr>
              <a:t>2026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3566"/>
        </a:solidFill>
        <a:effectLst/>
      </p:bgPr>
    </p:bg>
    <p:spTree>
      <p:nvGrpSpPr>
        <p:cNvPr id="1" name=""/>
        <p:cNvGrpSpPr/>
        <p:nvPr/>
      </p:nvGrpSpPr>
      <p:grpSpPr>
        <a:xfrm>
          <a:off x="0" y="0"/>
          <a:ext cx="0" cy="0"/>
          <a:chOff x="0" y="0"/>
          <a:chExt cx="0" cy="0"/>
        </a:xfrm>
      </p:grpSpPr>
      <p:sp>
        <p:nvSpPr>
          <p:cNvPr id="2" name="TextBox 2"/>
          <p:cNvSpPr txBox="1"/>
          <p:nvPr/>
        </p:nvSpPr>
        <p:spPr>
          <a:xfrm>
            <a:off x="1028700" y="581025"/>
            <a:ext cx="7620000" cy="1184910"/>
          </a:xfrm>
          <a:prstGeom prst="rect">
            <a:avLst/>
          </a:prstGeom>
        </p:spPr>
        <p:txBody>
          <a:bodyPr lIns="0" tIns="0" rIns="0" bIns="0" rtlCol="0" anchor="t">
            <a:spAutoFit/>
          </a:bodyPr>
          <a:lstStyle/>
          <a:p>
            <a:pPr marL="0" lvl="0" indent="0" algn="l">
              <a:lnSpc>
                <a:spcPts val="9240"/>
              </a:lnSpc>
              <a:spcBef>
                <a:spcPct val="0"/>
              </a:spcBef>
            </a:pPr>
            <a:r>
              <a:rPr lang="en-US" sz="6600" u="none" strike="noStrike">
                <a:solidFill>
                  <a:srgbClr val="FFFFFF"/>
                </a:solidFill>
                <a:latin typeface="Poppins"/>
                <a:ea typeface="Poppins"/>
                <a:cs typeface="Poppins"/>
                <a:sym typeface="Poppins"/>
              </a:rPr>
              <a:t>OUR PRODUCTS</a:t>
            </a:r>
          </a:p>
        </p:txBody>
      </p:sp>
      <p:sp>
        <p:nvSpPr>
          <p:cNvPr id="3" name="TextBox 3"/>
          <p:cNvSpPr txBox="1"/>
          <p:nvPr/>
        </p:nvSpPr>
        <p:spPr>
          <a:xfrm>
            <a:off x="1028700" y="1562100"/>
            <a:ext cx="5715000" cy="325755"/>
          </a:xfrm>
          <a:prstGeom prst="rect">
            <a:avLst/>
          </a:prstGeom>
        </p:spPr>
        <p:txBody>
          <a:bodyPr lIns="0" tIns="0" rIns="0" bIns="0" rtlCol="0" anchor="t">
            <a:spAutoFit/>
          </a:bodyPr>
          <a:lstStyle/>
          <a:p>
            <a:pPr marL="0" lvl="0" indent="0" algn="l">
              <a:lnSpc>
                <a:spcPts val="2520"/>
              </a:lnSpc>
              <a:spcBef>
                <a:spcPct val="0"/>
              </a:spcBef>
            </a:pPr>
            <a:r>
              <a:rPr lang="en-US" sz="1800" u="none" strike="noStrike">
                <a:solidFill>
                  <a:srgbClr val="FFC300"/>
                </a:solidFill>
                <a:latin typeface="Poppins"/>
                <a:ea typeface="Poppins"/>
                <a:cs typeface="Poppins"/>
                <a:sym typeface="Poppins"/>
              </a:rPr>
              <a:t>Premium Aluminium &amp; Glass Solutions</a:t>
            </a:r>
          </a:p>
        </p:txBody>
      </p:sp>
      <p:grpSp>
        <p:nvGrpSpPr>
          <p:cNvPr id="4" name="Group 4"/>
          <p:cNvGrpSpPr/>
          <p:nvPr/>
        </p:nvGrpSpPr>
        <p:grpSpPr>
          <a:xfrm>
            <a:off x="1028700" y="2095500"/>
            <a:ext cx="5257800" cy="3467100"/>
            <a:chOff x="0" y="0"/>
            <a:chExt cx="7010400" cy="4622800"/>
          </a:xfrm>
        </p:grpSpPr>
        <p:sp>
          <p:nvSpPr>
            <p:cNvPr id="5" name="Freeform 5"/>
            <p:cNvSpPr/>
            <p:nvPr/>
          </p:nvSpPr>
          <p:spPr>
            <a:xfrm>
              <a:off x="0" y="0"/>
              <a:ext cx="7010400" cy="4622800"/>
            </a:xfrm>
            <a:custGeom>
              <a:avLst/>
              <a:gdLst/>
              <a:ahLst/>
              <a:cxnLst/>
              <a:rect l="l" t="t" r="r" b="b"/>
              <a:pathLst>
                <a:path w="7010400" h="4622800">
                  <a:moveTo>
                    <a:pt x="462280" y="0"/>
                  </a:moveTo>
                  <a:lnTo>
                    <a:pt x="6548120" y="0"/>
                  </a:lnTo>
                  <a:cubicBezTo>
                    <a:pt x="6670724" y="0"/>
                    <a:pt x="6788307" y="48704"/>
                    <a:pt x="6875001" y="135399"/>
                  </a:cubicBezTo>
                  <a:cubicBezTo>
                    <a:pt x="6961695" y="222093"/>
                    <a:pt x="7010400" y="339676"/>
                    <a:pt x="7010400" y="462280"/>
                  </a:cubicBezTo>
                  <a:lnTo>
                    <a:pt x="7010400" y="4160520"/>
                  </a:lnTo>
                  <a:cubicBezTo>
                    <a:pt x="7010400" y="4283124"/>
                    <a:pt x="6961695" y="4400707"/>
                    <a:pt x="6875001" y="4487401"/>
                  </a:cubicBezTo>
                  <a:cubicBezTo>
                    <a:pt x="6788307" y="4574096"/>
                    <a:pt x="6670724" y="4622800"/>
                    <a:pt x="6548120" y="4622800"/>
                  </a:cubicBezTo>
                  <a:lnTo>
                    <a:pt x="462280" y="4622800"/>
                  </a:lnTo>
                  <a:cubicBezTo>
                    <a:pt x="206970" y="4622800"/>
                    <a:pt x="0" y="4415830"/>
                    <a:pt x="0" y="4160520"/>
                  </a:cubicBezTo>
                  <a:lnTo>
                    <a:pt x="0" y="462280"/>
                  </a:lnTo>
                  <a:cubicBezTo>
                    <a:pt x="0" y="206970"/>
                    <a:pt x="206970" y="0"/>
                    <a:pt x="462280" y="0"/>
                  </a:cubicBezTo>
                  <a:close/>
                </a:path>
              </a:pathLst>
            </a:custGeom>
            <a:blipFill>
              <a:blip r:embed="rId2"/>
              <a:stretch>
                <a:fillRect/>
              </a:stretch>
            </a:blipFill>
          </p:spPr>
        </p:sp>
      </p:grpSp>
      <p:sp>
        <p:nvSpPr>
          <p:cNvPr id="6" name="TextBox 6"/>
          <p:cNvSpPr txBox="1"/>
          <p:nvPr/>
        </p:nvSpPr>
        <p:spPr>
          <a:xfrm>
            <a:off x="1123950" y="4895850"/>
            <a:ext cx="5067300" cy="283210"/>
          </a:xfrm>
          <a:prstGeom prst="rect">
            <a:avLst/>
          </a:prstGeom>
        </p:spPr>
        <p:txBody>
          <a:bodyPr lIns="0" tIns="0" rIns="0" bIns="0" rtlCol="0" anchor="t">
            <a:spAutoFit/>
          </a:bodyPr>
          <a:lstStyle/>
          <a:p>
            <a:pPr marL="0" lvl="0" indent="0" algn="ctr">
              <a:lnSpc>
                <a:spcPts val="2239"/>
              </a:lnSpc>
              <a:spcBef>
                <a:spcPct val="0"/>
              </a:spcBef>
            </a:pPr>
            <a:r>
              <a:rPr lang="en-US" sz="1599" b="1" u="none" strike="noStrike">
                <a:solidFill>
                  <a:srgbClr val="FFFFFF"/>
                </a:solidFill>
                <a:latin typeface="Poppins Bold"/>
                <a:ea typeface="Poppins Bold"/>
                <a:cs typeface="Poppins Bold"/>
                <a:sym typeface="Poppins Bold"/>
              </a:rPr>
              <a:t>Sliding Doors</a:t>
            </a:r>
          </a:p>
        </p:txBody>
      </p:sp>
      <p:grpSp>
        <p:nvGrpSpPr>
          <p:cNvPr id="7" name="Group 7"/>
          <p:cNvGrpSpPr/>
          <p:nvPr/>
        </p:nvGrpSpPr>
        <p:grpSpPr>
          <a:xfrm>
            <a:off x="6515100" y="2095500"/>
            <a:ext cx="5257800" cy="3467100"/>
            <a:chOff x="0" y="0"/>
            <a:chExt cx="7010400" cy="4622800"/>
          </a:xfrm>
        </p:grpSpPr>
        <p:sp>
          <p:nvSpPr>
            <p:cNvPr id="8" name="Freeform 8"/>
            <p:cNvSpPr/>
            <p:nvPr/>
          </p:nvSpPr>
          <p:spPr>
            <a:xfrm>
              <a:off x="0" y="0"/>
              <a:ext cx="7010400" cy="4622800"/>
            </a:xfrm>
            <a:custGeom>
              <a:avLst/>
              <a:gdLst/>
              <a:ahLst/>
              <a:cxnLst/>
              <a:rect l="l" t="t" r="r" b="b"/>
              <a:pathLst>
                <a:path w="7010400" h="4622800">
                  <a:moveTo>
                    <a:pt x="462280" y="0"/>
                  </a:moveTo>
                  <a:lnTo>
                    <a:pt x="6548120" y="0"/>
                  </a:lnTo>
                  <a:cubicBezTo>
                    <a:pt x="6670724" y="0"/>
                    <a:pt x="6788307" y="48704"/>
                    <a:pt x="6875001" y="135399"/>
                  </a:cubicBezTo>
                  <a:cubicBezTo>
                    <a:pt x="6961695" y="222093"/>
                    <a:pt x="7010400" y="339676"/>
                    <a:pt x="7010400" y="462280"/>
                  </a:cubicBezTo>
                  <a:lnTo>
                    <a:pt x="7010400" y="4160520"/>
                  </a:lnTo>
                  <a:cubicBezTo>
                    <a:pt x="7010400" y="4283124"/>
                    <a:pt x="6961695" y="4400707"/>
                    <a:pt x="6875001" y="4487401"/>
                  </a:cubicBezTo>
                  <a:cubicBezTo>
                    <a:pt x="6788307" y="4574096"/>
                    <a:pt x="6670724" y="4622800"/>
                    <a:pt x="6548120" y="4622800"/>
                  </a:cubicBezTo>
                  <a:lnTo>
                    <a:pt x="462280" y="4622800"/>
                  </a:lnTo>
                  <a:cubicBezTo>
                    <a:pt x="206970" y="4622800"/>
                    <a:pt x="0" y="4415830"/>
                    <a:pt x="0" y="4160520"/>
                  </a:cubicBezTo>
                  <a:lnTo>
                    <a:pt x="0" y="462280"/>
                  </a:lnTo>
                  <a:cubicBezTo>
                    <a:pt x="0" y="206970"/>
                    <a:pt x="206970" y="0"/>
                    <a:pt x="462280" y="0"/>
                  </a:cubicBezTo>
                  <a:close/>
                </a:path>
              </a:pathLst>
            </a:custGeom>
            <a:blipFill>
              <a:blip r:embed="rId3"/>
              <a:stretch>
                <a:fillRect/>
              </a:stretch>
            </a:blipFill>
          </p:spPr>
        </p:sp>
      </p:grpSp>
      <p:sp>
        <p:nvSpPr>
          <p:cNvPr id="9" name="TextBox 9"/>
          <p:cNvSpPr txBox="1"/>
          <p:nvPr/>
        </p:nvSpPr>
        <p:spPr>
          <a:xfrm>
            <a:off x="6610350" y="4895850"/>
            <a:ext cx="5067300" cy="283210"/>
          </a:xfrm>
          <a:prstGeom prst="rect">
            <a:avLst/>
          </a:prstGeom>
        </p:spPr>
        <p:txBody>
          <a:bodyPr lIns="0" tIns="0" rIns="0" bIns="0" rtlCol="0" anchor="t">
            <a:spAutoFit/>
          </a:bodyPr>
          <a:lstStyle/>
          <a:p>
            <a:pPr marL="0" lvl="0" indent="0" algn="ctr">
              <a:lnSpc>
                <a:spcPts val="2239"/>
              </a:lnSpc>
              <a:spcBef>
                <a:spcPct val="0"/>
              </a:spcBef>
            </a:pPr>
            <a:r>
              <a:rPr lang="en-US" sz="1599" b="1" u="none" strike="noStrike">
                <a:solidFill>
                  <a:srgbClr val="FFFFFF"/>
                </a:solidFill>
                <a:latin typeface="Poppins Bold"/>
                <a:ea typeface="Poppins Bold"/>
                <a:cs typeface="Poppins Bold"/>
                <a:sym typeface="Poppins Bold"/>
              </a:rPr>
              <a:t>Windows</a:t>
            </a:r>
          </a:p>
        </p:txBody>
      </p:sp>
      <p:grpSp>
        <p:nvGrpSpPr>
          <p:cNvPr id="10" name="Group 10"/>
          <p:cNvGrpSpPr/>
          <p:nvPr/>
        </p:nvGrpSpPr>
        <p:grpSpPr>
          <a:xfrm>
            <a:off x="12001500" y="2095500"/>
            <a:ext cx="5257800" cy="3467100"/>
            <a:chOff x="0" y="0"/>
            <a:chExt cx="7010400" cy="4622800"/>
          </a:xfrm>
        </p:grpSpPr>
        <p:sp>
          <p:nvSpPr>
            <p:cNvPr id="11" name="Freeform 11"/>
            <p:cNvSpPr/>
            <p:nvPr/>
          </p:nvSpPr>
          <p:spPr>
            <a:xfrm>
              <a:off x="0" y="0"/>
              <a:ext cx="7010400" cy="4622800"/>
            </a:xfrm>
            <a:custGeom>
              <a:avLst/>
              <a:gdLst/>
              <a:ahLst/>
              <a:cxnLst/>
              <a:rect l="l" t="t" r="r" b="b"/>
              <a:pathLst>
                <a:path w="7010400" h="4622800">
                  <a:moveTo>
                    <a:pt x="462280" y="0"/>
                  </a:moveTo>
                  <a:lnTo>
                    <a:pt x="6548120" y="0"/>
                  </a:lnTo>
                  <a:cubicBezTo>
                    <a:pt x="6670724" y="0"/>
                    <a:pt x="6788307" y="48704"/>
                    <a:pt x="6875001" y="135399"/>
                  </a:cubicBezTo>
                  <a:cubicBezTo>
                    <a:pt x="6961695" y="222093"/>
                    <a:pt x="7010400" y="339676"/>
                    <a:pt x="7010400" y="462280"/>
                  </a:cubicBezTo>
                  <a:lnTo>
                    <a:pt x="7010400" y="4160520"/>
                  </a:lnTo>
                  <a:cubicBezTo>
                    <a:pt x="7010400" y="4283124"/>
                    <a:pt x="6961695" y="4400707"/>
                    <a:pt x="6875001" y="4487401"/>
                  </a:cubicBezTo>
                  <a:cubicBezTo>
                    <a:pt x="6788307" y="4574096"/>
                    <a:pt x="6670724" y="4622800"/>
                    <a:pt x="6548120" y="4622800"/>
                  </a:cubicBezTo>
                  <a:lnTo>
                    <a:pt x="462280" y="4622800"/>
                  </a:lnTo>
                  <a:cubicBezTo>
                    <a:pt x="206970" y="4622800"/>
                    <a:pt x="0" y="4415830"/>
                    <a:pt x="0" y="4160520"/>
                  </a:cubicBezTo>
                  <a:lnTo>
                    <a:pt x="0" y="462280"/>
                  </a:lnTo>
                  <a:cubicBezTo>
                    <a:pt x="0" y="206970"/>
                    <a:pt x="206970" y="0"/>
                    <a:pt x="462280" y="0"/>
                  </a:cubicBezTo>
                  <a:close/>
                </a:path>
              </a:pathLst>
            </a:custGeom>
            <a:blipFill>
              <a:blip r:embed="rId4"/>
              <a:stretch>
                <a:fillRect/>
              </a:stretch>
            </a:blipFill>
          </p:spPr>
        </p:sp>
      </p:grpSp>
      <p:sp>
        <p:nvSpPr>
          <p:cNvPr id="12" name="TextBox 12"/>
          <p:cNvSpPr txBox="1"/>
          <p:nvPr/>
        </p:nvSpPr>
        <p:spPr>
          <a:xfrm>
            <a:off x="12096750" y="4895850"/>
            <a:ext cx="5067300" cy="283210"/>
          </a:xfrm>
          <a:prstGeom prst="rect">
            <a:avLst/>
          </a:prstGeom>
        </p:spPr>
        <p:txBody>
          <a:bodyPr lIns="0" tIns="0" rIns="0" bIns="0" rtlCol="0" anchor="t">
            <a:spAutoFit/>
          </a:bodyPr>
          <a:lstStyle/>
          <a:p>
            <a:pPr marL="0" lvl="0" indent="0" algn="ctr">
              <a:lnSpc>
                <a:spcPts val="2239"/>
              </a:lnSpc>
              <a:spcBef>
                <a:spcPct val="0"/>
              </a:spcBef>
            </a:pPr>
            <a:r>
              <a:rPr lang="en-US" sz="1599" b="1" u="none" strike="noStrike">
                <a:solidFill>
                  <a:srgbClr val="FFFFFF"/>
                </a:solidFill>
                <a:latin typeface="Poppins Bold"/>
                <a:ea typeface="Poppins Bold"/>
                <a:cs typeface="Poppins Bold"/>
                <a:sym typeface="Poppins Bold"/>
              </a:rPr>
              <a:t>Stacking Doors</a:t>
            </a:r>
          </a:p>
        </p:txBody>
      </p:sp>
      <p:grpSp>
        <p:nvGrpSpPr>
          <p:cNvPr id="13" name="Group 13"/>
          <p:cNvGrpSpPr/>
          <p:nvPr/>
        </p:nvGrpSpPr>
        <p:grpSpPr>
          <a:xfrm>
            <a:off x="1028700" y="5791200"/>
            <a:ext cx="5257800" cy="3467100"/>
            <a:chOff x="0" y="0"/>
            <a:chExt cx="7010400" cy="4622800"/>
          </a:xfrm>
        </p:grpSpPr>
        <p:sp>
          <p:nvSpPr>
            <p:cNvPr id="14" name="Freeform 14"/>
            <p:cNvSpPr/>
            <p:nvPr/>
          </p:nvSpPr>
          <p:spPr>
            <a:xfrm>
              <a:off x="0" y="0"/>
              <a:ext cx="7010400" cy="4622800"/>
            </a:xfrm>
            <a:custGeom>
              <a:avLst/>
              <a:gdLst/>
              <a:ahLst/>
              <a:cxnLst/>
              <a:rect l="l" t="t" r="r" b="b"/>
              <a:pathLst>
                <a:path w="7010400" h="4622800">
                  <a:moveTo>
                    <a:pt x="462280" y="0"/>
                  </a:moveTo>
                  <a:lnTo>
                    <a:pt x="6548120" y="0"/>
                  </a:lnTo>
                  <a:cubicBezTo>
                    <a:pt x="6670724" y="0"/>
                    <a:pt x="6788307" y="48704"/>
                    <a:pt x="6875001" y="135399"/>
                  </a:cubicBezTo>
                  <a:cubicBezTo>
                    <a:pt x="6961695" y="222093"/>
                    <a:pt x="7010400" y="339676"/>
                    <a:pt x="7010400" y="462280"/>
                  </a:cubicBezTo>
                  <a:lnTo>
                    <a:pt x="7010400" y="4160520"/>
                  </a:lnTo>
                  <a:cubicBezTo>
                    <a:pt x="7010400" y="4283124"/>
                    <a:pt x="6961695" y="4400707"/>
                    <a:pt x="6875001" y="4487401"/>
                  </a:cubicBezTo>
                  <a:cubicBezTo>
                    <a:pt x="6788307" y="4574096"/>
                    <a:pt x="6670724" y="4622800"/>
                    <a:pt x="6548120" y="4622800"/>
                  </a:cubicBezTo>
                  <a:lnTo>
                    <a:pt x="462280" y="4622800"/>
                  </a:lnTo>
                  <a:cubicBezTo>
                    <a:pt x="206970" y="4622800"/>
                    <a:pt x="0" y="4415830"/>
                    <a:pt x="0" y="4160520"/>
                  </a:cubicBezTo>
                  <a:lnTo>
                    <a:pt x="0" y="462280"/>
                  </a:lnTo>
                  <a:cubicBezTo>
                    <a:pt x="0" y="206970"/>
                    <a:pt x="206970" y="0"/>
                    <a:pt x="462280" y="0"/>
                  </a:cubicBezTo>
                  <a:close/>
                </a:path>
              </a:pathLst>
            </a:custGeom>
            <a:blipFill>
              <a:blip r:embed="rId5"/>
              <a:stretch>
                <a:fillRect/>
              </a:stretch>
            </a:blipFill>
          </p:spPr>
        </p:sp>
      </p:grpSp>
      <p:sp>
        <p:nvSpPr>
          <p:cNvPr id="15" name="TextBox 15"/>
          <p:cNvSpPr txBox="1"/>
          <p:nvPr/>
        </p:nvSpPr>
        <p:spPr>
          <a:xfrm>
            <a:off x="1123950" y="8591550"/>
            <a:ext cx="5067300" cy="283210"/>
          </a:xfrm>
          <a:prstGeom prst="rect">
            <a:avLst/>
          </a:prstGeom>
        </p:spPr>
        <p:txBody>
          <a:bodyPr lIns="0" tIns="0" rIns="0" bIns="0" rtlCol="0" anchor="t">
            <a:spAutoFit/>
          </a:bodyPr>
          <a:lstStyle/>
          <a:p>
            <a:pPr marL="0" lvl="0" indent="0" algn="ctr">
              <a:lnSpc>
                <a:spcPts val="2239"/>
              </a:lnSpc>
              <a:spcBef>
                <a:spcPct val="0"/>
              </a:spcBef>
            </a:pPr>
            <a:r>
              <a:rPr lang="en-US" sz="1599" b="1" u="none" strike="noStrike">
                <a:solidFill>
                  <a:srgbClr val="FFFFFF"/>
                </a:solidFill>
                <a:latin typeface="Poppins Bold"/>
                <a:ea typeface="Poppins Bold"/>
                <a:cs typeface="Poppins Bold"/>
                <a:sym typeface="Poppins Bold"/>
              </a:rPr>
              <a:t>Folding Doors</a:t>
            </a:r>
          </a:p>
        </p:txBody>
      </p:sp>
      <p:grpSp>
        <p:nvGrpSpPr>
          <p:cNvPr id="16" name="Group 16"/>
          <p:cNvGrpSpPr/>
          <p:nvPr/>
        </p:nvGrpSpPr>
        <p:grpSpPr>
          <a:xfrm>
            <a:off x="6515100" y="5791200"/>
            <a:ext cx="5257800" cy="3467100"/>
            <a:chOff x="0" y="0"/>
            <a:chExt cx="7010400" cy="4622800"/>
          </a:xfrm>
        </p:grpSpPr>
        <p:sp>
          <p:nvSpPr>
            <p:cNvPr id="17" name="Freeform 17"/>
            <p:cNvSpPr/>
            <p:nvPr/>
          </p:nvSpPr>
          <p:spPr>
            <a:xfrm>
              <a:off x="0" y="0"/>
              <a:ext cx="7010400" cy="4622800"/>
            </a:xfrm>
            <a:custGeom>
              <a:avLst/>
              <a:gdLst/>
              <a:ahLst/>
              <a:cxnLst/>
              <a:rect l="l" t="t" r="r" b="b"/>
              <a:pathLst>
                <a:path w="7010400" h="4622800">
                  <a:moveTo>
                    <a:pt x="462280" y="0"/>
                  </a:moveTo>
                  <a:lnTo>
                    <a:pt x="6548120" y="0"/>
                  </a:lnTo>
                  <a:cubicBezTo>
                    <a:pt x="6670724" y="0"/>
                    <a:pt x="6788307" y="48704"/>
                    <a:pt x="6875001" y="135399"/>
                  </a:cubicBezTo>
                  <a:cubicBezTo>
                    <a:pt x="6961695" y="222093"/>
                    <a:pt x="7010400" y="339676"/>
                    <a:pt x="7010400" y="462280"/>
                  </a:cubicBezTo>
                  <a:lnTo>
                    <a:pt x="7010400" y="4160520"/>
                  </a:lnTo>
                  <a:cubicBezTo>
                    <a:pt x="7010400" y="4283124"/>
                    <a:pt x="6961695" y="4400707"/>
                    <a:pt x="6875001" y="4487401"/>
                  </a:cubicBezTo>
                  <a:cubicBezTo>
                    <a:pt x="6788307" y="4574096"/>
                    <a:pt x="6670724" y="4622800"/>
                    <a:pt x="6548120" y="4622800"/>
                  </a:cubicBezTo>
                  <a:lnTo>
                    <a:pt x="462280" y="4622800"/>
                  </a:lnTo>
                  <a:cubicBezTo>
                    <a:pt x="206970" y="4622800"/>
                    <a:pt x="0" y="4415830"/>
                    <a:pt x="0" y="4160520"/>
                  </a:cubicBezTo>
                  <a:lnTo>
                    <a:pt x="0" y="462280"/>
                  </a:lnTo>
                  <a:cubicBezTo>
                    <a:pt x="0" y="206970"/>
                    <a:pt x="206970" y="0"/>
                    <a:pt x="462280" y="0"/>
                  </a:cubicBezTo>
                  <a:close/>
                </a:path>
              </a:pathLst>
            </a:custGeom>
            <a:blipFill>
              <a:blip r:embed="rId6"/>
              <a:stretch>
                <a:fillRect/>
              </a:stretch>
            </a:blipFill>
          </p:spPr>
        </p:sp>
      </p:grpSp>
      <p:sp>
        <p:nvSpPr>
          <p:cNvPr id="18" name="TextBox 18"/>
          <p:cNvSpPr txBox="1"/>
          <p:nvPr/>
        </p:nvSpPr>
        <p:spPr>
          <a:xfrm>
            <a:off x="6610350" y="8591550"/>
            <a:ext cx="5067300" cy="283210"/>
          </a:xfrm>
          <a:prstGeom prst="rect">
            <a:avLst/>
          </a:prstGeom>
        </p:spPr>
        <p:txBody>
          <a:bodyPr lIns="0" tIns="0" rIns="0" bIns="0" rtlCol="0" anchor="t">
            <a:spAutoFit/>
          </a:bodyPr>
          <a:lstStyle/>
          <a:p>
            <a:pPr marL="0" lvl="0" indent="0" algn="ctr">
              <a:lnSpc>
                <a:spcPts val="2239"/>
              </a:lnSpc>
              <a:spcBef>
                <a:spcPct val="0"/>
              </a:spcBef>
            </a:pPr>
            <a:r>
              <a:rPr lang="en-US" sz="1599" b="1" u="none" strike="noStrike">
                <a:solidFill>
                  <a:srgbClr val="FFFFFF"/>
                </a:solidFill>
                <a:latin typeface="Poppins Bold"/>
                <a:ea typeface="Poppins Bold"/>
                <a:cs typeface="Poppins Bold"/>
                <a:sym typeface="Poppins Bold"/>
              </a:rPr>
              <a:t>Sky Lights</a:t>
            </a:r>
          </a:p>
        </p:txBody>
      </p:sp>
      <p:sp>
        <p:nvSpPr>
          <p:cNvPr id="19" name="TextBox 19"/>
          <p:cNvSpPr txBox="1"/>
          <p:nvPr/>
        </p:nvSpPr>
        <p:spPr>
          <a:xfrm>
            <a:off x="12096750" y="8591550"/>
            <a:ext cx="5067300" cy="283210"/>
          </a:xfrm>
          <a:prstGeom prst="rect">
            <a:avLst/>
          </a:prstGeom>
        </p:spPr>
        <p:txBody>
          <a:bodyPr lIns="0" tIns="0" rIns="0" bIns="0" rtlCol="0" anchor="t">
            <a:spAutoFit/>
          </a:bodyPr>
          <a:lstStyle/>
          <a:p>
            <a:pPr marL="0" lvl="0" indent="0" algn="ctr">
              <a:lnSpc>
                <a:spcPts val="2239"/>
              </a:lnSpc>
              <a:spcBef>
                <a:spcPct val="0"/>
              </a:spcBef>
            </a:pPr>
            <a:r>
              <a:rPr lang="en-US" sz="1599" b="1" u="none" strike="noStrike">
                <a:solidFill>
                  <a:srgbClr val="FFFFFF"/>
                </a:solidFill>
                <a:latin typeface="Poppins Bold"/>
                <a:ea typeface="Poppins Bold"/>
                <a:cs typeface="Poppins Bold"/>
                <a:sym typeface="Poppins Bold"/>
              </a:rPr>
              <a:t>Pivot Doors</a:t>
            </a:r>
          </a:p>
        </p:txBody>
      </p:sp>
      <p:grpSp>
        <p:nvGrpSpPr>
          <p:cNvPr id="20" name="Group 20"/>
          <p:cNvGrpSpPr/>
          <p:nvPr/>
        </p:nvGrpSpPr>
        <p:grpSpPr>
          <a:xfrm>
            <a:off x="12001500" y="5791200"/>
            <a:ext cx="5257800" cy="3467100"/>
            <a:chOff x="0" y="0"/>
            <a:chExt cx="7010400" cy="4622800"/>
          </a:xfrm>
        </p:grpSpPr>
        <p:sp>
          <p:nvSpPr>
            <p:cNvPr id="21" name="Freeform 21"/>
            <p:cNvSpPr/>
            <p:nvPr/>
          </p:nvSpPr>
          <p:spPr>
            <a:xfrm>
              <a:off x="0" y="0"/>
              <a:ext cx="7010400" cy="4622800"/>
            </a:xfrm>
            <a:custGeom>
              <a:avLst/>
              <a:gdLst/>
              <a:ahLst/>
              <a:cxnLst/>
              <a:rect l="l" t="t" r="r" b="b"/>
              <a:pathLst>
                <a:path w="7010400" h="4622800">
                  <a:moveTo>
                    <a:pt x="462280" y="0"/>
                  </a:moveTo>
                  <a:lnTo>
                    <a:pt x="6548120" y="0"/>
                  </a:lnTo>
                  <a:cubicBezTo>
                    <a:pt x="6670724" y="0"/>
                    <a:pt x="6788307" y="48704"/>
                    <a:pt x="6875001" y="135399"/>
                  </a:cubicBezTo>
                  <a:cubicBezTo>
                    <a:pt x="6961695" y="222093"/>
                    <a:pt x="7010400" y="339676"/>
                    <a:pt x="7010400" y="462280"/>
                  </a:cubicBezTo>
                  <a:lnTo>
                    <a:pt x="7010400" y="4160520"/>
                  </a:lnTo>
                  <a:cubicBezTo>
                    <a:pt x="7010400" y="4283124"/>
                    <a:pt x="6961695" y="4400707"/>
                    <a:pt x="6875001" y="4487401"/>
                  </a:cubicBezTo>
                  <a:cubicBezTo>
                    <a:pt x="6788307" y="4574096"/>
                    <a:pt x="6670724" y="4622800"/>
                    <a:pt x="6548120" y="4622800"/>
                  </a:cubicBezTo>
                  <a:lnTo>
                    <a:pt x="462280" y="4622800"/>
                  </a:lnTo>
                  <a:cubicBezTo>
                    <a:pt x="206970" y="4622800"/>
                    <a:pt x="0" y="4415830"/>
                    <a:pt x="0" y="4160520"/>
                  </a:cubicBezTo>
                  <a:lnTo>
                    <a:pt x="0" y="462280"/>
                  </a:lnTo>
                  <a:cubicBezTo>
                    <a:pt x="0" y="206970"/>
                    <a:pt x="206970" y="0"/>
                    <a:pt x="462280" y="0"/>
                  </a:cubicBezTo>
                  <a:close/>
                </a:path>
              </a:pathLst>
            </a:custGeom>
            <a:blipFill>
              <a:blip r:embed="rId7"/>
              <a:stretch>
                <a:fillRect/>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3566"/>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095500"/>
            <a:ext cx="5257800" cy="3467100"/>
            <a:chOff x="0" y="0"/>
            <a:chExt cx="7010400" cy="4622800"/>
          </a:xfrm>
        </p:grpSpPr>
        <p:sp>
          <p:nvSpPr>
            <p:cNvPr id="3" name="Freeform 3"/>
            <p:cNvSpPr/>
            <p:nvPr/>
          </p:nvSpPr>
          <p:spPr>
            <a:xfrm>
              <a:off x="0" y="0"/>
              <a:ext cx="7010400" cy="4622800"/>
            </a:xfrm>
            <a:custGeom>
              <a:avLst/>
              <a:gdLst/>
              <a:ahLst/>
              <a:cxnLst/>
              <a:rect l="l" t="t" r="r" b="b"/>
              <a:pathLst>
                <a:path w="7010400" h="4622800">
                  <a:moveTo>
                    <a:pt x="462280" y="0"/>
                  </a:moveTo>
                  <a:lnTo>
                    <a:pt x="6548120" y="0"/>
                  </a:lnTo>
                  <a:cubicBezTo>
                    <a:pt x="6670724" y="0"/>
                    <a:pt x="6788307" y="48704"/>
                    <a:pt x="6875001" y="135399"/>
                  </a:cubicBezTo>
                  <a:cubicBezTo>
                    <a:pt x="6961695" y="222093"/>
                    <a:pt x="7010400" y="339676"/>
                    <a:pt x="7010400" y="462280"/>
                  </a:cubicBezTo>
                  <a:lnTo>
                    <a:pt x="7010400" y="4160520"/>
                  </a:lnTo>
                  <a:cubicBezTo>
                    <a:pt x="7010400" y="4283124"/>
                    <a:pt x="6961695" y="4400707"/>
                    <a:pt x="6875001" y="4487401"/>
                  </a:cubicBezTo>
                  <a:cubicBezTo>
                    <a:pt x="6788307" y="4574096"/>
                    <a:pt x="6670724" y="4622800"/>
                    <a:pt x="6548120" y="4622800"/>
                  </a:cubicBezTo>
                  <a:lnTo>
                    <a:pt x="462280" y="4622800"/>
                  </a:lnTo>
                  <a:cubicBezTo>
                    <a:pt x="206970" y="4622800"/>
                    <a:pt x="0" y="4415830"/>
                    <a:pt x="0" y="4160520"/>
                  </a:cubicBezTo>
                  <a:lnTo>
                    <a:pt x="0" y="462280"/>
                  </a:lnTo>
                  <a:cubicBezTo>
                    <a:pt x="0" y="206970"/>
                    <a:pt x="206970" y="0"/>
                    <a:pt x="462280" y="0"/>
                  </a:cubicBezTo>
                  <a:close/>
                </a:path>
              </a:pathLst>
            </a:custGeom>
            <a:blipFill>
              <a:blip r:embed="rId2"/>
              <a:stretch>
                <a:fillRect/>
              </a:stretch>
            </a:blipFill>
          </p:spPr>
        </p:sp>
      </p:grpSp>
      <p:grpSp>
        <p:nvGrpSpPr>
          <p:cNvPr id="4" name="Group 4"/>
          <p:cNvGrpSpPr/>
          <p:nvPr/>
        </p:nvGrpSpPr>
        <p:grpSpPr>
          <a:xfrm>
            <a:off x="6515100" y="2095500"/>
            <a:ext cx="5257800" cy="3467100"/>
            <a:chOff x="0" y="0"/>
            <a:chExt cx="7010400" cy="4622800"/>
          </a:xfrm>
        </p:grpSpPr>
        <p:sp>
          <p:nvSpPr>
            <p:cNvPr id="5" name="Freeform 5"/>
            <p:cNvSpPr/>
            <p:nvPr/>
          </p:nvSpPr>
          <p:spPr>
            <a:xfrm>
              <a:off x="0" y="0"/>
              <a:ext cx="7010400" cy="4622800"/>
            </a:xfrm>
            <a:custGeom>
              <a:avLst/>
              <a:gdLst/>
              <a:ahLst/>
              <a:cxnLst/>
              <a:rect l="l" t="t" r="r" b="b"/>
              <a:pathLst>
                <a:path w="7010400" h="4622800">
                  <a:moveTo>
                    <a:pt x="462280" y="0"/>
                  </a:moveTo>
                  <a:lnTo>
                    <a:pt x="6548120" y="0"/>
                  </a:lnTo>
                  <a:cubicBezTo>
                    <a:pt x="6670724" y="0"/>
                    <a:pt x="6788307" y="48704"/>
                    <a:pt x="6875001" y="135399"/>
                  </a:cubicBezTo>
                  <a:cubicBezTo>
                    <a:pt x="6961695" y="222093"/>
                    <a:pt x="7010400" y="339676"/>
                    <a:pt x="7010400" y="462280"/>
                  </a:cubicBezTo>
                  <a:lnTo>
                    <a:pt x="7010400" y="4160520"/>
                  </a:lnTo>
                  <a:cubicBezTo>
                    <a:pt x="7010400" y="4283124"/>
                    <a:pt x="6961695" y="4400707"/>
                    <a:pt x="6875001" y="4487401"/>
                  </a:cubicBezTo>
                  <a:cubicBezTo>
                    <a:pt x="6788307" y="4574096"/>
                    <a:pt x="6670724" y="4622800"/>
                    <a:pt x="6548120" y="4622800"/>
                  </a:cubicBezTo>
                  <a:lnTo>
                    <a:pt x="462280" y="4622800"/>
                  </a:lnTo>
                  <a:cubicBezTo>
                    <a:pt x="206970" y="4622800"/>
                    <a:pt x="0" y="4415830"/>
                    <a:pt x="0" y="4160520"/>
                  </a:cubicBezTo>
                  <a:lnTo>
                    <a:pt x="0" y="462280"/>
                  </a:lnTo>
                  <a:cubicBezTo>
                    <a:pt x="0" y="206970"/>
                    <a:pt x="206970" y="0"/>
                    <a:pt x="462280" y="0"/>
                  </a:cubicBezTo>
                  <a:close/>
                </a:path>
              </a:pathLst>
            </a:custGeom>
            <a:blipFill>
              <a:blip r:embed="rId3"/>
              <a:stretch>
                <a:fillRect/>
              </a:stretch>
            </a:blipFill>
          </p:spPr>
        </p:sp>
      </p:grpSp>
      <p:grpSp>
        <p:nvGrpSpPr>
          <p:cNvPr id="6" name="Group 6"/>
          <p:cNvGrpSpPr/>
          <p:nvPr/>
        </p:nvGrpSpPr>
        <p:grpSpPr>
          <a:xfrm>
            <a:off x="12001500" y="2095500"/>
            <a:ext cx="5257800" cy="3467100"/>
            <a:chOff x="0" y="0"/>
            <a:chExt cx="7010400" cy="4622800"/>
          </a:xfrm>
        </p:grpSpPr>
        <p:sp>
          <p:nvSpPr>
            <p:cNvPr id="7" name="Freeform 7"/>
            <p:cNvSpPr/>
            <p:nvPr/>
          </p:nvSpPr>
          <p:spPr>
            <a:xfrm>
              <a:off x="0" y="0"/>
              <a:ext cx="7010400" cy="4622800"/>
            </a:xfrm>
            <a:custGeom>
              <a:avLst/>
              <a:gdLst/>
              <a:ahLst/>
              <a:cxnLst/>
              <a:rect l="l" t="t" r="r" b="b"/>
              <a:pathLst>
                <a:path w="7010400" h="4622800">
                  <a:moveTo>
                    <a:pt x="462280" y="0"/>
                  </a:moveTo>
                  <a:lnTo>
                    <a:pt x="6548120" y="0"/>
                  </a:lnTo>
                  <a:cubicBezTo>
                    <a:pt x="6670724" y="0"/>
                    <a:pt x="6788307" y="48704"/>
                    <a:pt x="6875001" y="135399"/>
                  </a:cubicBezTo>
                  <a:cubicBezTo>
                    <a:pt x="6961695" y="222093"/>
                    <a:pt x="7010400" y="339676"/>
                    <a:pt x="7010400" y="462280"/>
                  </a:cubicBezTo>
                  <a:lnTo>
                    <a:pt x="7010400" y="4160520"/>
                  </a:lnTo>
                  <a:cubicBezTo>
                    <a:pt x="7010400" y="4283124"/>
                    <a:pt x="6961695" y="4400707"/>
                    <a:pt x="6875001" y="4487401"/>
                  </a:cubicBezTo>
                  <a:cubicBezTo>
                    <a:pt x="6788307" y="4574096"/>
                    <a:pt x="6670724" y="4622800"/>
                    <a:pt x="6548120" y="4622800"/>
                  </a:cubicBezTo>
                  <a:lnTo>
                    <a:pt x="462280" y="4622800"/>
                  </a:lnTo>
                  <a:cubicBezTo>
                    <a:pt x="206970" y="4622800"/>
                    <a:pt x="0" y="4415830"/>
                    <a:pt x="0" y="4160520"/>
                  </a:cubicBezTo>
                  <a:lnTo>
                    <a:pt x="0" y="462280"/>
                  </a:lnTo>
                  <a:cubicBezTo>
                    <a:pt x="0" y="206970"/>
                    <a:pt x="206970" y="0"/>
                    <a:pt x="462280" y="0"/>
                  </a:cubicBezTo>
                  <a:close/>
                </a:path>
              </a:pathLst>
            </a:custGeom>
            <a:blipFill>
              <a:blip r:embed="rId4"/>
              <a:stretch>
                <a:fillRect/>
              </a:stretch>
            </a:blipFill>
          </p:spPr>
        </p:sp>
      </p:grpSp>
      <p:grpSp>
        <p:nvGrpSpPr>
          <p:cNvPr id="8" name="Group 8"/>
          <p:cNvGrpSpPr/>
          <p:nvPr/>
        </p:nvGrpSpPr>
        <p:grpSpPr>
          <a:xfrm>
            <a:off x="1028700" y="5791200"/>
            <a:ext cx="5257800" cy="3467100"/>
            <a:chOff x="0" y="0"/>
            <a:chExt cx="7010400" cy="4622800"/>
          </a:xfrm>
        </p:grpSpPr>
        <p:sp>
          <p:nvSpPr>
            <p:cNvPr id="9" name="Freeform 9"/>
            <p:cNvSpPr/>
            <p:nvPr/>
          </p:nvSpPr>
          <p:spPr>
            <a:xfrm>
              <a:off x="0" y="0"/>
              <a:ext cx="7010400" cy="4622800"/>
            </a:xfrm>
            <a:custGeom>
              <a:avLst/>
              <a:gdLst/>
              <a:ahLst/>
              <a:cxnLst/>
              <a:rect l="l" t="t" r="r" b="b"/>
              <a:pathLst>
                <a:path w="7010400" h="4622800">
                  <a:moveTo>
                    <a:pt x="462280" y="0"/>
                  </a:moveTo>
                  <a:lnTo>
                    <a:pt x="6548120" y="0"/>
                  </a:lnTo>
                  <a:cubicBezTo>
                    <a:pt x="6670724" y="0"/>
                    <a:pt x="6788307" y="48704"/>
                    <a:pt x="6875001" y="135399"/>
                  </a:cubicBezTo>
                  <a:cubicBezTo>
                    <a:pt x="6961695" y="222093"/>
                    <a:pt x="7010400" y="339676"/>
                    <a:pt x="7010400" y="462280"/>
                  </a:cubicBezTo>
                  <a:lnTo>
                    <a:pt x="7010400" y="4160520"/>
                  </a:lnTo>
                  <a:cubicBezTo>
                    <a:pt x="7010400" y="4283124"/>
                    <a:pt x="6961695" y="4400707"/>
                    <a:pt x="6875001" y="4487401"/>
                  </a:cubicBezTo>
                  <a:cubicBezTo>
                    <a:pt x="6788307" y="4574096"/>
                    <a:pt x="6670724" y="4622800"/>
                    <a:pt x="6548120" y="4622800"/>
                  </a:cubicBezTo>
                  <a:lnTo>
                    <a:pt x="462280" y="4622800"/>
                  </a:lnTo>
                  <a:cubicBezTo>
                    <a:pt x="206970" y="4622800"/>
                    <a:pt x="0" y="4415830"/>
                    <a:pt x="0" y="4160520"/>
                  </a:cubicBezTo>
                  <a:lnTo>
                    <a:pt x="0" y="462280"/>
                  </a:lnTo>
                  <a:cubicBezTo>
                    <a:pt x="0" y="206970"/>
                    <a:pt x="206970" y="0"/>
                    <a:pt x="462280" y="0"/>
                  </a:cubicBezTo>
                  <a:close/>
                </a:path>
              </a:pathLst>
            </a:custGeom>
            <a:blipFill>
              <a:blip r:embed="rId5"/>
              <a:stretch>
                <a:fillRect/>
              </a:stretch>
            </a:blipFill>
          </p:spPr>
        </p:sp>
      </p:grpSp>
      <p:grpSp>
        <p:nvGrpSpPr>
          <p:cNvPr id="10" name="Group 10"/>
          <p:cNvGrpSpPr/>
          <p:nvPr/>
        </p:nvGrpSpPr>
        <p:grpSpPr>
          <a:xfrm>
            <a:off x="6515100" y="5791200"/>
            <a:ext cx="5257800" cy="3467100"/>
            <a:chOff x="0" y="0"/>
            <a:chExt cx="7010400" cy="4622800"/>
          </a:xfrm>
        </p:grpSpPr>
        <p:sp>
          <p:nvSpPr>
            <p:cNvPr id="11" name="Freeform 11"/>
            <p:cNvSpPr/>
            <p:nvPr/>
          </p:nvSpPr>
          <p:spPr>
            <a:xfrm>
              <a:off x="0" y="0"/>
              <a:ext cx="7010400" cy="4622800"/>
            </a:xfrm>
            <a:custGeom>
              <a:avLst/>
              <a:gdLst/>
              <a:ahLst/>
              <a:cxnLst/>
              <a:rect l="l" t="t" r="r" b="b"/>
              <a:pathLst>
                <a:path w="7010400" h="4622800">
                  <a:moveTo>
                    <a:pt x="462280" y="0"/>
                  </a:moveTo>
                  <a:lnTo>
                    <a:pt x="6548120" y="0"/>
                  </a:lnTo>
                  <a:cubicBezTo>
                    <a:pt x="6670724" y="0"/>
                    <a:pt x="6788307" y="48704"/>
                    <a:pt x="6875001" y="135399"/>
                  </a:cubicBezTo>
                  <a:cubicBezTo>
                    <a:pt x="6961695" y="222093"/>
                    <a:pt x="7010400" y="339676"/>
                    <a:pt x="7010400" y="462280"/>
                  </a:cubicBezTo>
                  <a:lnTo>
                    <a:pt x="7010400" y="4160520"/>
                  </a:lnTo>
                  <a:cubicBezTo>
                    <a:pt x="7010400" y="4283124"/>
                    <a:pt x="6961695" y="4400707"/>
                    <a:pt x="6875001" y="4487401"/>
                  </a:cubicBezTo>
                  <a:cubicBezTo>
                    <a:pt x="6788307" y="4574096"/>
                    <a:pt x="6670724" y="4622800"/>
                    <a:pt x="6548120" y="4622800"/>
                  </a:cubicBezTo>
                  <a:lnTo>
                    <a:pt x="462280" y="4622800"/>
                  </a:lnTo>
                  <a:cubicBezTo>
                    <a:pt x="206970" y="4622800"/>
                    <a:pt x="0" y="4415830"/>
                    <a:pt x="0" y="4160520"/>
                  </a:cubicBezTo>
                  <a:lnTo>
                    <a:pt x="0" y="462280"/>
                  </a:lnTo>
                  <a:cubicBezTo>
                    <a:pt x="0" y="206970"/>
                    <a:pt x="206970" y="0"/>
                    <a:pt x="462280" y="0"/>
                  </a:cubicBezTo>
                  <a:close/>
                </a:path>
              </a:pathLst>
            </a:custGeom>
            <a:blipFill>
              <a:blip r:embed="rId6"/>
              <a:stretch>
                <a:fillRect t="-6868" b="-6868"/>
              </a:stretch>
            </a:blipFill>
          </p:spPr>
        </p:sp>
      </p:grpSp>
      <p:grpSp>
        <p:nvGrpSpPr>
          <p:cNvPr id="12" name="Group 12"/>
          <p:cNvGrpSpPr/>
          <p:nvPr/>
        </p:nvGrpSpPr>
        <p:grpSpPr>
          <a:xfrm>
            <a:off x="12001500" y="5791200"/>
            <a:ext cx="5257800" cy="3467100"/>
            <a:chOff x="0" y="0"/>
            <a:chExt cx="7010400" cy="4622800"/>
          </a:xfrm>
        </p:grpSpPr>
        <p:sp>
          <p:nvSpPr>
            <p:cNvPr id="13" name="Freeform 13"/>
            <p:cNvSpPr/>
            <p:nvPr/>
          </p:nvSpPr>
          <p:spPr>
            <a:xfrm>
              <a:off x="0" y="0"/>
              <a:ext cx="7010400" cy="4622800"/>
            </a:xfrm>
            <a:custGeom>
              <a:avLst/>
              <a:gdLst/>
              <a:ahLst/>
              <a:cxnLst/>
              <a:rect l="l" t="t" r="r" b="b"/>
              <a:pathLst>
                <a:path w="7010400" h="4622800">
                  <a:moveTo>
                    <a:pt x="462280" y="0"/>
                  </a:moveTo>
                  <a:lnTo>
                    <a:pt x="6548120" y="0"/>
                  </a:lnTo>
                  <a:cubicBezTo>
                    <a:pt x="6670724" y="0"/>
                    <a:pt x="6788307" y="48704"/>
                    <a:pt x="6875001" y="135399"/>
                  </a:cubicBezTo>
                  <a:cubicBezTo>
                    <a:pt x="6961695" y="222093"/>
                    <a:pt x="7010400" y="339676"/>
                    <a:pt x="7010400" y="462280"/>
                  </a:cubicBezTo>
                  <a:lnTo>
                    <a:pt x="7010400" y="4160520"/>
                  </a:lnTo>
                  <a:cubicBezTo>
                    <a:pt x="7010400" y="4283124"/>
                    <a:pt x="6961695" y="4400707"/>
                    <a:pt x="6875001" y="4487401"/>
                  </a:cubicBezTo>
                  <a:cubicBezTo>
                    <a:pt x="6788307" y="4574096"/>
                    <a:pt x="6670724" y="4622800"/>
                    <a:pt x="6548120" y="4622800"/>
                  </a:cubicBezTo>
                  <a:lnTo>
                    <a:pt x="462280" y="4622800"/>
                  </a:lnTo>
                  <a:cubicBezTo>
                    <a:pt x="206970" y="4622800"/>
                    <a:pt x="0" y="4415830"/>
                    <a:pt x="0" y="4160520"/>
                  </a:cubicBezTo>
                  <a:lnTo>
                    <a:pt x="0" y="462280"/>
                  </a:lnTo>
                  <a:cubicBezTo>
                    <a:pt x="0" y="206970"/>
                    <a:pt x="206970" y="0"/>
                    <a:pt x="462280" y="0"/>
                  </a:cubicBezTo>
                  <a:close/>
                </a:path>
              </a:pathLst>
            </a:custGeom>
            <a:blipFill>
              <a:blip r:embed="rId7"/>
              <a:stretch>
                <a:fillRect/>
              </a:stretch>
            </a:blipFill>
          </p:spPr>
        </p:sp>
      </p:grpSp>
      <p:sp>
        <p:nvSpPr>
          <p:cNvPr id="14" name="TextBox 14"/>
          <p:cNvSpPr txBox="1"/>
          <p:nvPr/>
        </p:nvSpPr>
        <p:spPr>
          <a:xfrm>
            <a:off x="1028700" y="581025"/>
            <a:ext cx="7620000" cy="1183876"/>
          </a:xfrm>
          <a:prstGeom prst="rect">
            <a:avLst/>
          </a:prstGeom>
        </p:spPr>
        <p:txBody>
          <a:bodyPr lIns="0" tIns="0" rIns="0" bIns="0" rtlCol="0" anchor="t">
            <a:spAutoFit/>
          </a:bodyPr>
          <a:lstStyle/>
          <a:p>
            <a:pPr marL="0" lvl="0" indent="0" algn="l">
              <a:lnSpc>
                <a:spcPts val="9296"/>
              </a:lnSpc>
              <a:spcBef>
                <a:spcPct val="0"/>
              </a:spcBef>
            </a:pPr>
            <a:r>
              <a:rPr lang="en-US" sz="6640" u="none" strike="noStrike">
                <a:solidFill>
                  <a:srgbClr val="FFFFFF"/>
                </a:solidFill>
                <a:latin typeface="Poppins"/>
                <a:ea typeface="Poppins"/>
                <a:cs typeface="Poppins"/>
                <a:sym typeface="Poppins"/>
              </a:rPr>
              <a:t>MORE PRODUCTS</a:t>
            </a:r>
          </a:p>
        </p:txBody>
      </p:sp>
      <p:sp>
        <p:nvSpPr>
          <p:cNvPr id="15" name="TextBox 15"/>
          <p:cNvSpPr txBox="1"/>
          <p:nvPr/>
        </p:nvSpPr>
        <p:spPr>
          <a:xfrm>
            <a:off x="1028700" y="1562100"/>
            <a:ext cx="5715000" cy="325755"/>
          </a:xfrm>
          <a:prstGeom prst="rect">
            <a:avLst/>
          </a:prstGeom>
        </p:spPr>
        <p:txBody>
          <a:bodyPr lIns="0" tIns="0" rIns="0" bIns="0" rtlCol="0" anchor="t">
            <a:spAutoFit/>
          </a:bodyPr>
          <a:lstStyle/>
          <a:p>
            <a:pPr marL="0" lvl="0" indent="0" algn="l">
              <a:lnSpc>
                <a:spcPts val="2520"/>
              </a:lnSpc>
              <a:spcBef>
                <a:spcPct val="0"/>
              </a:spcBef>
            </a:pPr>
            <a:r>
              <a:rPr lang="en-US" sz="1800" u="none" strike="noStrike">
                <a:solidFill>
                  <a:srgbClr val="FFC300"/>
                </a:solidFill>
                <a:latin typeface="Poppins"/>
                <a:ea typeface="Poppins"/>
                <a:cs typeface="Poppins"/>
                <a:sym typeface="Poppins"/>
              </a:rPr>
              <a:t>Windows &amp; Garage Door Solutions</a:t>
            </a:r>
          </a:p>
        </p:txBody>
      </p:sp>
      <p:sp>
        <p:nvSpPr>
          <p:cNvPr id="16" name="TextBox 16"/>
          <p:cNvSpPr txBox="1"/>
          <p:nvPr/>
        </p:nvSpPr>
        <p:spPr>
          <a:xfrm>
            <a:off x="1123950" y="4895850"/>
            <a:ext cx="5067300" cy="283210"/>
          </a:xfrm>
          <a:prstGeom prst="rect">
            <a:avLst/>
          </a:prstGeom>
        </p:spPr>
        <p:txBody>
          <a:bodyPr lIns="0" tIns="0" rIns="0" bIns="0" rtlCol="0" anchor="t">
            <a:spAutoFit/>
          </a:bodyPr>
          <a:lstStyle/>
          <a:p>
            <a:pPr marL="0" lvl="0" indent="0" algn="ctr">
              <a:lnSpc>
                <a:spcPts val="2239"/>
              </a:lnSpc>
              <a:spcBef>
                <a:spcPct val="0"/>
              </a:spcBef>
            </a:pPr>
            <a:r>
              <a:rPr lang="en-US" sz="1599" b="1" u="none" strike="noStrike">
                <a:solidFill>
                  <a:srgbClr val="FFFFFF"/>
                </a:solidFill>
                <a:latin typeface="Poppins Bold"/>
                <a:ea typeface="Poppins Bold"/>
                <a:cs typeface="Poppins Bold"/>
                <a:sym typeface="Poppins Bold"/>
              </a:rPr>
              <a:t>Casement Windows</a:t>
            </a:r>
          </a:p>
        </p:txBody>
      </p:sp>
      <p:sp>
        <p:nvSpPr>
          <p:cNvPr id="17" name="TextBox 17"/>
          <p:cNvSpPr txBox="1"/>
          <p:nvPr/>
        </p:nvSpPr>
        <p:spPr>
          <a:xfrm>
            <a:off x="6610350" y="4895850"/>
            <a:ext cx="5067300" cy="283210"/>
          </a:xfrm>
          <a:prstGeom prst="rect">
            <a:avLst/>
          </a:prstGeom>
        </p:spPr>
        <p:txBody>
          <a:bodyPr lIns="0" tIns="0" rIns="0" bIns="0" rtlCol="0" anchor="t">
            <a:spAutoFit/>
          </a:bodyPr>
          <a:lstStyle/>
          <a:p>
            <a:pPr marL="0" lvl="0" indent="0" algn="ctr">
              <a:lnSpc>
                <a:spcPts val="2239"/>
              </a:lnSpc>
              <a:spcBef>
                <a:spcPct val="0"/>
              </a:spcBef>
            </a:pPr>
            <a:r>
              <a:rPr lang="en-US" sz="1599" b="1" u="none" strike="noStrike">
                <a:solidFill>
                  <a:srgbClr val="FFFFFF"/>
                </a:solidFill>
                <a:latin typeface="Poppins Bold"/>
                <a:ea typeface="Poppins Bold"/>
                <a:cs typeface="Poppins Bold"/>
                <a:sym typeface="Poppins Bold"/>
              </a:rPr>
              <a:t>Awning Windows</a:t>
            </a:r>
          </a:p>
        </p:txBody>
      </p:sp>
      <p:sp>
        <p:nvSpPr>
          <p:cNvPr id="18" name="TextBox 18"/>
          <p:cNvSpPr txBox="1"/>
          <p:nvPr/>
        </p:nvSpPr>
        <p:spPr>
          <a:xfrm>
            <a:off x="12096750" y="4895850"/>
            <a:ext cx="5067300" cy="283210"/>
          </a:xfrm>
          <a:prstGeom prst="rect">
            <a:avLst/>
          </a:prstGeom>
        </p:spPr>
        <p:txBody>
          <a:bodyPr lIns="0" tIns="0" rIns="0" bIns="0" rtlCol="0" anchor="t">
            <a:spAutoFit/>
          </a:bodyPr>
          <a:lstStyle/>
          <a:p>
            <a:pPr marL="0" lvl="0" indent="0" algn="ctr">
              <a:lnSpc>
                <a:spcPts val="2239"/>
              </a:lnSpc>
              <a:spcBef>
                <a:spcPct val="0"/>
              </a:spcBef>
            </a:pPr>
            <a:r>
              <a:rPr lang="en-US" sz="1599" b="1" u="none" strike="noStrike">
                <a:solidFill>
                  <a:srgbClr val="FFFFFF"/>
                </a:solidFill>
                <a:latin typeface="Poppins Bold"/>
                <a:ea typeface="Poppins Bold"/>
                <a:cs typeface="Poppins Bold"/>
                <a:sym typeface="Poppins Bold"/>
              </a:rPr>
              <a:t>Fixed Windows</a:t>
            </a:r>
          </a:p>
        </p:txBody>
      </p:sp>
      <p:sp>
        <p:nvSpPr>
          <p:cNvPr id="19" name="TextBox 19"/>
          <p:cNvSpPr txBox="1"/>
          <p:nvPr/>
        </p:nvSpPr>
        <p:spPr>
          <a:xfrm>
            <a:off x="1123950" y="8591550"/>
            <a:ext cx="5067300" cy="283210"/>
          </a:xfrm>
          <a:prstGeom prst="rect">
            <a:avLst/>
          </a:prstGeom>
        </p:spPr>
        <p:txBody>
          <a:bodyPr lIns="0" tIns="0" rIns="0" bIns="0" rtlCol="0" anchor="t">
            <a:spAutoFit/>
          </a:bodyPr>
          <a:lstStyle/>
          <a:p>
            <a:pPr marL="0" lvl="0" indent="0" algn="ctr">
              <a:lnSpc>
                <a:spcPts val="2239"/>
              </a:lnSpc>
              <a:spcBef>
                <a:spcPct val="0"/>
              </a:spcBef>
            </a:pPr>
            <a:r>
              <a:rPr lang="en-US" sz="1599" b="1" u="none" strike="noStrike">
                <a:solidFill>
                  <a:srgbClr val="FFFFFF"/>
                </a:solidFill>
                <a:latin typeface="Poppins Bold"/>
                <a:ea typeface="Poppins Bold"/>
                <a:cs typeface="Poppins Bold"/>
                <a:sym typeface="Poppins Bold"/>
              </a:rPr>
              <a:t>Pivot Doors</a:t>
            </a:r>
          </a:p>
        </p:txBody>
      </p:sp>
      <p:sp>
        <p:nvSpPr>
          <p:cNvPr id="20" name="TextBox 20"/>
          <p:cNvSpPr txBox="1"/>
          <p:nvPr/>
        </p:nvSpPr>
        <p:spPr>
          <a:xfrm>
            <a:off x="6610350" y="8591550"/>
            <a:ext cx="5067300" cy="283210"/>
          </a:xfrm>
          <a:prstGeom prst="rect">
            <a:avLst/>
          </a:prstGeom>
        </p:spPr>
        <p:txBody>
          <a:bodyPr lIns="0" tIns="0" rIns="0" bIns="0" rtlCol="0" anchor="t">
            <a:spAutoFit/>
          </a:bodyPr>
          <a:lstStyle/>
          <a:p>
            <a:pPr marL="0" lvl="0" indent="0" algn="ctr">
              <a:lnSpc>
                <a:spcPts val="2239"/>
              </a:lnSpc>
              <a:spcBef>
                <a:spcPct val="0"/>
              </a:spcBef>
            </a:pPr>
            <a:r>
              <a:rPr lang="en-US" sz="1599" b="1" u="none" strike="noStrike">
                <a:solidFill>
                  <a:srgbClr val="FFFFFF"/>
                </a:solidFill>
                <a:latin typeface="Poppins Bold"/>
                <a:ea typeface="Poppins Bold"/>
                <a:cs typeface="Poppins Bold"/>
                <a:sym typeface="Poppins Bold"/>
              </a:rPr>
              <a:t>Roll-Up Garage Doors</a:t>
            </a:r>
          </a:p>
        </p:txBody>
      </p:sp>
      <p:sp>
        <p:nvSpPr>
          <p:cNvPr id="21" name="TextBox 21"/>
          <p:cNvSpPr txBox="1"/>
          <p:nvPr/>
        </p:nvSpPr>
        <p:spPr>
          <a:xfrm>
            <a:off x="12096750" y="8591550"/>
            <a:ext cx="5067300" cy="283210"/>
          </a:xfrm>
          <a:prstGeom prst="rect">
            <a:avLst/>
          </a:prstGeom>
        </p:spPr>
        <p:txBody>
          <a:bodyPr lIns="0" tIns="0" rIns="0" bIns="0" rtlCol="0" anchor="t">
            <a:spAutoFit/>
          </a:bodyPr>
          <a:lstStyle/>
          <a:p>
            <a:pPr marL="0" lvl="0" indent="0" algn="ctr">
              <a:lnSpc>
                <a:spcPts val="2239"/>
              </a:lnSpc>
              <a:spcBef>
                <a:spcPct val="0"/>
              </a:spcBef>
            </a:pPr>
            <a:r>
              <a:rPr lang="en-US" sz="1599" b="1" u="none" strike="noStrike">
                <a:solidFill>
                  <a:srgbClr val="FFFFFF"/>
                </a:solidFill>
                <a:latin typeface="Poppins Bold"/>
                <a:ea typeface="Poppins Bold"/>
                <a:cs typeface="Poppins Bold"/>
                <a:sym typeface="Poppins Bold"/>
              </a:rPr>
              <a:t>Modern Garage Doors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3566"/>
        </a:solidFill>
        <a:effectLst/>
      </p:bgPr>
    </p:bg>
    <p:spTree>
      <p:nvGrpSpPr>
        <p:cNvPr id="1" name=""/>
        <p:cNvGrpSpPr/>
        <p:nvPr/>
      </p:nvGrpSpPr>
      <p:grpSpPr>
        <a:xfrm>
          <a:off x="0" y="0"/>
          <a:ext cx="0" cy="0"/>
          <a:chOff x="0" y="0"/>
          <a:chExt cx="0" cy="0"/>
        </a:xfrm>
      </p:grpSpPr>
      <p:grpSp>
        <p:nvGrpSpPr>
          <p:cNvPr id="2" name="Group 2"/>
          <p:cNvGrpSpPr/>
          <p:nvPr/>
        </p:nvGrpSpPr>
        <p:grpSpPr>
          <a:xfrm>
            <a:off x="9286875" y="5572125"/>
            <a:ext cx="8239125" cy="3286125"/>
            <a:chOff x="0" y="0"/>
            <a:chExt cx="10985500" cy="4381500"/>
          </a:xfrm>
        </p:grpSpPr>
        <p:sp>
          <p:nvSpPr>
            <p:cNvPr id="3" name="Freeform 3"/>
            <p:cNvSpPr/>
            <p:nvPr/>
          </p:nvSpPr>
          <p:spPr>
            <a:xfrm>
              <a:off x="0" y="0"/>
              <a:ext cx="10985500" cy="4381500"/>
            </a:xfrm>
            <a:custGeom>
              <a:avLst/>
              <a:gdLst/>
              <a:ahLst/>
              <a:cxnLst/>
              <a:rect l="l" t="t" r="r" b="b"/>
              <a:pathLst>
                <a:path w="10985500" h="4381500">
                  <a:moveTo>
                    <a:pt x="438150" y="0"/>
                  </a:moveTo>
                  <a:lnTo>
                    <a:pt x="10547350" y="0"/>
                  </a:lnTo>
                  <a:cubicBezTo>
                    <a:pt x="10789334" y="0"/>
                    <a:pt x="10985500" y="196166"/>
                    <a:pt x="10985500" y="438150"/>
                  </a:cubicBezTo>
                  <a:lnTo>
                    <a:pt x="10985500" y="3943350"/>
                  </a:lnTo>
                  <a:cubicBezTo>
                    <a:pt x="10985500" y="4185334"/>
                    <a:pt x="10789334" y="4381500"/>
                    <a:pt x="10547350" y="4381500"/>
                  </a:cubicBezTo>
                  <a:lnTo>
                    <a:pt x="438150" y="4381500"/>
                  </a:lnTo>
                  <a:cubicBezTo>
                    <a:pt x="196166" y="4381500"/>
                    <a:pt x="0" y="4185334"/>
                    <a:pt x="0" y="3943350"/>
                  </a:cubicBezTo>
                  <a:lnTo>
                    <a:pt x="0" y="438150"/>
                  </a:lnTo>
                  <a:cubicBezTo>
                    <a:pt x="0" y="196166"/>
                    <a:pt x="196166" y="0"/>
                    <a:pt x="438150" y="0"/>
                  </a:cubicBezTo>
                  <a:close/>
                </a:path>
              </a:pathLst>
            </a:custGeom>
            <a:blipFill>
              <a:blip r:embed="rId2"/>
              <a:stretch>
                <a:fillRect l="-11" r="-11"/>
              </a:stretch>
            </a:blipFill>
          </p:spPr>
        </p:sp>
      </p:grpSp>
      <p:sp>
        <p:nvSpPr>
          <p:cNvPr id="4" name="Freeform 4"/>
          <p:cNvSpPr/>
          <p:nvPr/>
        </p:nvSpPr>
        <p:spPr>
          <a:xfrm>
            <a:off x="9286875" y="1524000"/>
            <a:ext cx="3589953" cy="4188279"/>
          </a:xfrm>
          <a:custGeom>
            <a:avLst/>
            <a:gdLst/>
            <a:ahLst/>
            <a:cxnLst/>
            <a:rect l="l" t="t" r="r" b="b"/>
            <a:pathLst>
              <a:path w="3589953" h="4188279">
                <a:moveTo>
                  <a:pt x="0" y="0"/>
                </a:moveTo>
                <a:lnTo>
                  <a:pt x="3589953" y="0"/>
                </a:lnTo>
                <a:lnTo>
                  <a:pt x="3589953" y="4188279"/>
                </a:lnTo>
                <a:lnTo>
                  <a:pt x="0" y="4188279"/>
                </a:lnTo>
                <a:lnTo>
                  <a:pt x="0" y="0"/>
                </a:lnTo>
                <a:close/>
              </a:path>
            </a:pathLst>
          </a:custGeom>
          <a:blipFill>
            <a:blip r:embed="rId3"/>
            <a:stretch>
              <a:fillRect t="-52" b="-52"/>
            </a:stretch>
          </a:blipFill>
        </p:spPr>
      </p:sp>
      <p:sp>
        <p:nvSpPr>
          <p:cNvPr id="5" name="Freeform 5"/>
          <p:cNvSpPr/>
          <p:nvPr/>
        </p:nvSpPr>
        <p:spPr>
          <a:xfrm>
            <a:off x="13396912" y="1524000"/>
            <a:ext cx="4058326" cy="3819601"/>
          </a:xfrm>
          <a:custGeom>
            <a:avLst/>
            <a:gdLst/>
            <a:ahLst/>
            <a:cxnLst/>
            <a:rect l="l" t="t" r="r" b="b"/>
            <a:pathLst>
              <a:path w="4058326" h="3819601">
                <a:moveTo>
                  <a:pt x="0" y="0"/>
                </a:moveTo>
                <a:lnTo>
                  <a:pt x="4058327" y="0"/>
                </a:lnTo>
                <a:lnTo>
                  <a:pt x="4058327" y="3819601"/>
                </a:lnTo>
                <a:lnTo>
                  <a:pt x="0" y="3819601"/>
                </a:lnTo>
                <a:lnTo>
                  <a:pt x="0" y="0"/>
                </a:lnTo>
                <a:close/>
              </a:path>
            </a:pathLst>
          </a:custGeom>
          <a:blipFill>
            <a:blip r:embed="rId4"/>
            <a:stretch>
              <a:fillRect/>
            </a:stretch>
          </a:blipFill>
        </p:spPr>
      </p:sp>
      <p:sp>
        <p:nvSpPr>
          <p:cNvPr id="6" name="Freeform 6"/>
          <p:cNvSpPr/>
          <p:nvPr/>
        </p:nvSpPr>
        <p:spPr>
          <a:xfrm>
            <a:off x="885951" y="5158740"/>
            <a:ext cx="4250818" cy="4789309"/>
          </a:xfrm>
          <a:custGeom>
            <a:avLst/>
            <a:gdLst/>
            <a:ahLst/>
            <a:cxnLst/>
            <a:rect l="l" t="t" r="r" b="b"/>
            <a:pathLst>
              <a:path w="4250818" h="4789309">
                <a:moveTo>
                  <a:pt x="0" y="0"/>
                </a:moveTo>
                <a:lnTo>
                  <a:pt x="4250818" y="0"/>
                </a:lnTo>
                <a:lnTo>
                  <a:pt x="4250818" y="4789309"/>
                </a:lnTo>
                <a:lnTo>
                  <a:pt x="0" y="4789309"/>
                </a:lnTo>
                <a:lnTo>
                  <a:pt x="0" y="0"/>
                </a:lnTo>
                <a:close/>
              </a:path>
            </a:pathLst>
          </a:custGeom>
          <a:blipFill>
            <a:blip r:embed="rId5"/>
            <a:stretch>
              <a:fillRect/>
            </a:stretch>
          </a:blipFill>
        </p:spPr>
      </p:sp>
      <p:sp>
        <p:nvSpPr>
          <p:cNvPr id="7" name="Freeform 7"/>
          <p:cNvSpPr/>
          <p:nvPr/>
        </p:nvSpPr>
        <p:spPr>
          <a:xfrm>
            <a:off x="762000" y="1851796"/>
            <a:ext cx="4849704" cy="3034529"/>
          </a:xfrm>
          <a:custGeom>
            <a:avLst/>
            <a:gdLst/>
            <a:ahLst/>
            <a:cxnLst/>
            <a:rect l="l" t="t" r="r" b="b"/>
            <a:pathLst>
              <a:path w="4849704" h="3034529">
                <a:moveTo>
                  <a:pt x="0" y="0"/>
                </a:moveTo>
                <a:lnTo>
                  <a:pt x="4849704" y="0"/>
                </a:lnTo>
                <a:lnTo>
                  <a:pt x="4849704" y="3034529"/>
                </a:lnTo>
                <a:lnTo>
                  <a:pt x="0" y="3034529"/>
                </a:lnTo>
                <a:lnTo>
                  <a:pt x="0" y="0"/>
                </a:lnTo>
                <a:close/>
              </a:path>
            </a:pathLst>
          </a:custGeom>
          <a:blipFill>
            <a:blip r:embed="rId6"/>
            <a:stretch>
              <a:fillRect/>
            </a:stretch>
          </a:blipFill>
        </p:spPr>
      </p:sp>
      <p:sp>
        <p:nvSpPr>
          <p:cNvPr id="8" name="Freeform 8"/>
          <p:cNvSpPr/>
          <p:nvPr/>
        </p:nvSpPr>
        <p:spPr>
          <a:xfrm>
            <a:off x="5459665" y="5353935"/>
            <a:ext cx="3504315" cy="3504315"/>
          </a:xfrm>
          <a:custGeom>
            <a:avLst/>
            <a:gdLst/>
            <a:ahLst/>
            <a:cxnLst/>
            <a:rect l="l" t="t" r="r" b="b"/>
            <a:pathLst>
              <a:path w="3504315" h="3504315">
                <a:moveTo>
                  <a:pt x="0" y="0"/>
                </a:moveTo>
                <a:lnTo>
                  <a:pt x="3504315" y="0"/>
                </a:lnTo>
                <a:lnTo>
                  <a:pt x="3504315" y="3504315"/>
                </a:lnTo>
                <a:lnTo>
                  <a:pt x="0" y="3504315"/>
                </a:lnTo>
                <a:lnTo>
                  <a:pt x="0" y="0"/>
                </a:lnTo>
                <a:close/>
              </a:path>
            </a:pathLst>
          </a:custGeom>
          <a:blipFill>
            <a:blip r:embed="rId7"/>
            <a:stretch>
              <a:fillRect/>
            </a:stretch>
          </a:blipFill>
        </p:spPr>
      </p:sp>
      <p:sp>
        <p:nvSpPr>
          <p:cNvPr id="9" name="Freeform 9"/>
          <p:cNvSpPr/>
          <p:nvPr/>
        </p:nvSpPr>
        <p:spPr>
          <a:xfrm>
            <a:off x="5893943" y="1816288"/>
            <a:ext cx="3070037" cy="3070037"/>
          </a:xfrm>
          <a:custGeom>
            <a:avLst/>
            <a:gdLst/>
            <a:ahLst/>
            <a:cxnLst/>
            <a:rect l="l" t="t" r="r" b="b"/>
            <a:pathLst>
              <a:path w="3070037" h="3070037">
                <a:moveTo>
                  <a:pt x="0" y="0"/>
                </a:moveTo>
                <a:lnTo>
                  <a:pt x="3070037" y="0"/>
                </a:lnTo>
                <a:lnTo>
                  <a:pt x="3070037" y="3070037"/>
                </a:lnTo>
                <a:lnTo>
                  <a:pt x="0" y="3070037"/>
                </a:lnTo>
                <a:lnTo>
                  <a:pt x="0" y="0"/>
                </a:lnTo>
                <a:close/>
              </a:path>
            </a:pathLst>
          </a:custGeom>
          <a:blipFill>
            <a:blip r:embed="rId8"/>
            <a:stretch>
              <a:fillRect/>
            </a:stretch>
          </a:blipFill>
        </p:spPr>
      </p:sp>
      <p:sp>
        <p:nvSpPr>
          <p:cNvPr id="10" name="TextBox 10"/>
          <p:cNvSpPr txBox="1"/>
          <p:nvPr/>
        </p:nvSpPr>
        <p:spPr>
          <a:xfrm>
            <a:off x="762000" y="561975"/>
            <a:ext cx="7620000" cy="923925"/>
          </a:xfrm>
          <a:prstGeom prst="rect">
            <a:avLst/>
          </a:prstGeom>
        </p:spPr>
        <p:txBody>
          <a:bodyPr lIns="0" tIns="0" rIns="0" bIns="0" rtlCol="0" anchor="t">
            <a:spAutoFit/>
          </a:bodyPr>
          <a:lstStyle/>
          <a:p>
            <a:pPr marL="0" lvl="0" indent="0" algn="l">
              <a:lnSpc>
                <a:spcPts val="6600"/>
              </a:lnSpc>
              <a:spcBef>
                <a:spcPct val="0"/>
              </a:spcBef>
            </a:pPr>
            <a:r>
              <a:rPr lang="en-US" sz="6000" u="none" strike="noStrike">
                <a:solidFill>
                  <a:srgbClr val="F7FBFF"/>
                </a:solidFill>
                <a:latin typeface="Poppins"/>
                <a:ea typeface="Poppins"/>
                <a:cs typeface="Poppins"/>
                <a:sym typeface="Poppins"/>
              </a:rPr>
              <a:t>MORE PRODUCTS</a:t>
            </a:r>
          </a:p>
        </p:txBody>
      </p:sp>
      <p:sp>
        <p:nvSpPr>
          <p:cNvPr id="11" name="TextBox 11"/>
          <p:cNvSpPr txBox="1"/>
          <p:nvPr/>
        </p:nvSpPr>
        <p:spPr>
          <a:xfrm>
            <a:off x="9277350" y="8896350"/>
            <a:ext cx="8239125" cy="310515"/>
          </a:xfrm>
          <a:prstGeom prst="rect">
            <a:avLst/>
          </a:prstGeom>
        </p:spPr>
        <p:txBody>
          <a:bodyPr lIns="0" tIns="0" rIns="0" bIns="0" rtlCol="0" anchor="t">
            <a:spAutoFit/>
          </a:bodyPr>
          <a:lstStyle/>
          <a:p>
            <a:pPr marL="0" lvl="0" indent="0" algn="ctr">
              <a:lnSpc>
                <a:spcPts val="2340"/>
              </a:lnSpc>
              <a:spcBef>
                <a:spcPct val="0"/>
              </a:spcBef>
            </a:pPr>
            <a:r>
              <a:rPr lang="en-US" sz="1800" u="none" strike="noStrike">
                <a:solidFill>
                  <a:srgbClr val="FFFFFF"/>
                </a:solidFill>
                <a:latin typeface="Poppins"/>
                <a:ea typeface="Poppins"/>
                <a:cs typeface="Poppins"/>
                <a:sym typeface="Poppins"/>
              </a:rPr>
              <a:t>White Aluminium Windows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AluGen Aluminium and Glass</dc:title>
  <cp:revision>2</cp:revision>
  <dcterms:created xsi:type="dcterms:W3CDTF">2006-08-16T00:00:00Z</dcterms:created>
  <dcterms:modified xsi:type="dcterms:W3CDTF">2026-07-13T07:05:33Z</dcterms:modified>
  <dc:identifier>DAHO5HMKMF0</dc:identifier>
</cp:coreProperties>
</file>